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67" r:id="rId2"/>
    <p:sldId id="331" r:id="rId3"/>
    <p:sldId id="257" r:id="rId4"/>
    <p:sldId id="333" r:id="rId5"/>
    <p:sldId id="274" r:id="rId6"/>
    <p:sldId id="275" r:id="rId7"/>
    <p:sldId id="289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406" r:id="rId21"/>
    <p:sldId id="407" r:id="rId22"/>
    <p:sldId id="408" r:id="rId23"/>
    <p:sldId id="295" r:id="rId24"/>
    <p:sldId id="296" r:id="rId25"/>
    <p:sldId id="304" r:id="rId26"/>
    <p:sldId id="305" r:id="rId27"/>
    <p:sldId id="297" r:id="rId28"/>
    <p:sldId id="307" r:id="rId29"/>
    <p:sldId id="298" r:id="rId30"/>
    <p:sldId id="300" r:id="rId31"/>
    <p:sldId id="301" r:id="rId32"/>
    <p:sldId id="346" r:id="rId33"/>
    <p:sldId id="379" r:id="rId34"/>
    <p:sldId id="342" r:id="rId35"/>
    <p:sldId id="355" r:id="rId36"/>
    <p:sldId id="380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293" r:id="rId51"/>
    <p:sldId id="357" r:id="rId52"/>
    <p:sldId id="359" r:id="rId53"/>
    <p:sldId id="356" r:id="rId54"/>
    <p:sldId id="360" r:id="rId55"/>
    <p:sldId id="358" r:id="rId56"/>
    <p:sldId id="37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 autoAdjust="0"/>
    <p:restoredTop sz="90609"/>
  </p:normalViewPr>
  <p:slideViewPr>
    <p:cSldViewPr snapToGrid="0">
      <p:cViewPr varScale="1">
        <p:scale>
          <a:sx n="75" d="100"/>
          <a:sy n="75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FEUILLET" userId="c3479202b3bbc810" providerId="LiveId" clId="{D1070BB0-FBA7-47CA-9F7C-E235C748FE70}"/>
    <pc:docChg chg="modSld">
      <pc:chgData name="frederic FEUILLET" userId="c3479202b3bbc810" providerId="LiveId" clId="{D1070BB0-FBA7-47CA-9F7C-E235C748FE70}" dt="2024-03-01T11:41:17.800" v="5" actId="1076"/>
      <pc:docMkLst>
        <pc:docMk/>
      </pc:docMkLst>
      <pc:sldChg chg="modSp mod">
        <pc:chgData name="frederic FEUILLET" userId="c3479202b3bbc810" providerId="LiveId" clId="{D1070BB0-FBA7-47CA-9F7C-E235C748FE70}" dt="2024-03-01T11:40:57.096" v="2" actId="1076"/>
        <pc:sldMkLst>
          <pc:docMk/>
          <pc:sldMk cId="871340245" sldId="278"/>
        </pc:sldMkLst>
        <pc:spChg chg="mod">
          <ac:chgData name="frederic FEUILLET" userId="c3479202b3bbc810" providerId="LiveId" clId="{D1070BB0-FBA7-47CA-9F7C-E235C748FE70}" dt="2024-03-01T11:40:57.096" v="2" actId="1076"/>
          <ac:spMkLst>
            <pc:docMk/>
            <pc:sldMk cId="871340245" sldId="278"/>
            <ac:spMk id="7" creationId="{DBF80C72-B334-5126-049F-96F3E5175DFB}"/>
          </ac:spMkLst>
        </pc:spChg>
        <pc:spChg chg="mod">
          <ac:chgData name="frederic FEUILLET" userId="c3479202b3bbc810" providerId="LiveId" clId="{D1070BB0-FBA7-47CA-9F7C-E235C748FE70}" dt="2024-03-01T11:40:53.551" v="1" actId="1076"/>
          <ac:spMkLst>
            <pc:docMk/>
            <pc:sldMk cId="871340245" sldId="278"/>
            <ac:spMk id="37" creationId="{77B3F4DD-9344-4C45-B35F-DD8AA33739E6}"/>
          </ac:spMkLst>
        </pc:spChg>
      </pc:sldChg>
      <pc:sldChg chg="modSp mod">
        <pc:chgData name="frederic FEUILLET" userId="c3479202b3bbc810" providerId="LiveId" clId="{D1070BB0-FBA7-47CA-9F7C-E235C748FE70}" dt="2024-03-01T11:41:17.800" v="5" actId="1076"/>
        <pc:sldMkLst>
          <pc:docMk/>
          <pc:sldMk cId="253005498" sldId="279"/>
        </pc:sldMkLst>
        <pc:spChg chg="mod">
          <ac:chgData name="frederic FEUILLET" userId="c3479202b3bbc810" providerId="LiveId" clId="{D1070BB0-FBA7-47CA-9F7C-E235C748FE70}" dt="2024-03-01T11:41:14.264" v="4" actId="1076"/>
          <ac:spMkLst>
            <pc:docMk/>
            <pc:sldMk cId="253005498" sldId="279"/>
            <ac:spMk id="4" creationId="{E4EA44CA-8B55-29EE-98CE-851F0CBFAE18}"/>
          </ac:spMkLst>
        </pc:spChg>
        <pc:spChg chg="mod">
          <ac:chgData name="frederic FEUILLET" userId="c3479202b3bbc810" providerId="LiveId" clId="{D1070BB0-FBA7-47CA-9F7C-E235C748FE70}" dt="2024-03-01T11:41:17.800" v="5" actId="1076"/>
          <ac:spMkLst>
            <pc:docMk/>
            <pc:sldMk cId="253005498" sldId="279"/>
            <ac:spMk id="18" creationId="{0349FD25-D62C-C734-F589-05774B517E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6F2C-CE2C-48CA-A961-C9ACFC319311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5B55-DD6D-49FD-8585-AB018FF11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e3b92ea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e3b92ea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VILLEBON ?  THIAIS ? SAINTE GENEVIEVE DES BOIS ? VELODROME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9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CADRES A SE REPARTIR sur TESTS &amp; PREPARATION EC JUNIORS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9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STAGE JUGE : HERBLAY ? BLANC MESNIL ? OZOIR LA FERRIERE (77) ? BRETIGNY ? SAINT MAUR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Prévoir 8 tapis</a:t>
            </a:r>
          </a:p>
          <a:p>
            <a:r>
              <a:rPr lang="fr-FR" dirty="0"/>
              <a:t>Décaler + les pesées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15B55-DD6D-49FD-8585-AB018FF11E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8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Réflexion sur les quota : descendre à 5 ? </a:t>
            </a:r>
          </a:p>
          <a:p>
            <a:r>
              <a:rPr lang="fr-FR" dirty="0"/>
              <a:t>Décaler + les pesées (répartition catégories / pesée : 6 / 4 /5 /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15B55-DD6D-49FD-8585-AB018FF11E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8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club peut présenter 2 équipes à un échelon comité ou ligue mais ne pourra pas sélectionner 2 équipes au championnat de France.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69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Référents : Programme / Intervenants / Validation convocation / Extranet : suivi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Ligue : résa salle / repas / Hébergement / Extranet : création / Prépa convocation &amp; Documents (tickets de parking) / budget &amp; effectifs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Edwige : sur le stage minimes le weekend.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291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Lucie ? Franck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Rôle 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Fait les évènements de la catégorie d’âge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Gestion tirage au sort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Gestion tête de série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Gestion de remontée des résultats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36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24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01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Positionner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actions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handi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Jury VAE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364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67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558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638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05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09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SNR </a:t>
            </a:r>
            <a:r>
              <a:rPr lang="fr-FR" dirty="0" err="1"/>
              <a:t>Bretigny</a:t>
            </a:r>
            <a:r>
              <a:rPr lang="fr-FR" dirty="0"/>
              <a:t> + barbecue (à voir) ou CHATENAY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0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ASNIERES ? BLANC MESNIL ? HERBLAY ? VILLENEUVE LE ROI (Virginie) ? CARPENTIER ? NOISY LE GRAND ? BONDY ? NANTERRE ? RUNGIS ? EPINAY ? IJ ?  COUBERTIN ? THIAIS ? CHEVILLY LA RUE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20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JUNIOR : BRETIGNY ? NANTERRE ?</a:t>
            </a:r>
          </a:p>
          <a:p>
            <a:r>
              <a:rPr lang="fr-FR" dirty="0"/>
              <a:t>GRADE : BRETIGNY ? Ou OZOIR LA FERIERE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76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NANTERRE ? SAINT MAUR (Chérif et Virginie ? Via la ville)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9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KATA SPORTIF : HERBLAY ? OZOIR LA FERRIERE ? (Mickaël CARDON) / MOISSY CRAMAYEL ?</a:t>
            </a:r>
          </a:p>
          <a:p>
            <a:r>
              <a:rPr lang="fr-FR" dirty="0"/>
              <a:t>STAGE JUGE : HERBLAY ? BLANC MESNIL ? OZOIR LA FERRIERE (77) ? BRETIGNY ? SAINT MAUR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47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MINIMES : CARPENTIER ? COUBERTIN ? IJ ?  SAINT QUENTIN ? BRETIGNY Avec hébergement (plus les cadets ? 200 max)</a:t>
            </a:r>
          </a:p>
          <a:p>
            <a:r>
              <a:rPr lang="fr-FR" dirty="0"/>
              <a:t>STAGE : CARPENTIER ? COUBERTIN ? IJ ? BLANC MESNIL ? VILLECRESNES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6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IDF : NANTERRE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8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l="8527" r="45054"/>
          <a:stretch/>
        </p:blipFill>
        <p:spPr>
          <a:xfrm>
            <a:off x="0" y="1"/>
            <a:ext cx="5285763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 rot="-5400000">
            <a:off x="8102767" y="2223467"/>
            <a:ext cx="82400" cy="357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4816" y="5944606"/>
            <a:ext cx="1202368" cy="91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9A366A-3AF6-2049-94B3-C13D12E7D4EE}"/>
              </a:ext>
            </a:extLst>
          </p:cNvPr>
          <p:cNvSpPr txBox="1"/>
          <p:nvPr/>
        </p:nvSpPr>
        <p:spPr>
          <a:xfrm>
            <a:off x="5285763" y="0"/>
            <a:ext cx="6906237" cy="6858000"/>
          </a:xfrm>
          <a:prstGeom prst="rect">
            <a:avLst/>
          </a:prstGeom>
          <a:solidFill>
            <a:srgbClr val="0F0A3D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E81F50-8CD5-2A4C-941C-E389188E1136}"/>
              </a:ext>
            </a:extLst>
          </p:cNvPr>
          <p:cNvSpPr txBox="1"/>
          <p:nvPr/>
        </p:nvSpPr>
        <p:spPr>
          <a:xfrm>
            <a:off x="6589516" y="482684"/>
            <a:ext cx="429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Comité des Hauts de Seine du judo</a:t>
            </a:r>
            <a:endParaRPr lang="fr-FR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A068612-C7AA-F246-9CB1-3B48A65FD68A}"/>
              </a:ext>
            </a:extLst>
          </p:cNvPr>
          <p:cNvSpPr txBox="1">
            <a:spLocks/>
          </p:cNvSpPr>
          <p:nvPr/>
        </p:nvSpPr>
        <p:spPr>
          <a:xfrm>
            <a:off x="4316012" y="5513896"/>
            <a:ext cx="8825658" cy="8614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fr-FR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30.06.2023</a:t>
            </a:r>
          </a:p>
        </p:txBody>
      </p:sp>
      <p:pic>
        <p:nvPicPr>
          <p:cNvPr id="10" name="Google Shape;56;gc468f5f69c_0_0">
            <a:extLst>
              <a:ext uri="{FF2B5EF4-FFF2-40B4-BE49-F238E27FC236}">
                <a16:creationId xmlns:a16="http://schemas.microsoft.com/office/drawing/2014/main" id="{C7366FE7-4F2A-F144-B898-037AF6D7092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1580" y="2639994"/>
            <a:ext cx="3042822" cy="19809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725A5F-53FE-A50A-8757-361A29BA83B0}"/>
              </a:ext>
            </a:extLst>
          </p:cNvPr>
          <p:cNvSpPr txBox="1"/>
          <p:nvPr/>
        </p:nvSpPr>
        <p:spPr>
          <a:xfrm>
            <a:off x="10623307" y="605215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80;p15">
            <a:extLst>
              <a:ext uri="{FF2B5EF4-FFF2-40B4-BE49-F238E27FC236}">
                <a16:creationId xmlns:a16="http://schemas.microsoft.com/office/drawing/2014/main" id="{1C5B9AF6-5EB7-5240-820E-F3EB02FE1DEB}"/>
              </a:ext>
            </a:extLst>
          </p:cNvPr>
          <p:cNvSpPr/>
          <p:nvPr/>
        </p:nvSpPr>
        <p:spPr>
          <a:xfrm>
            <a:off x="-78473" y="44119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0656" y="134486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Mars 2024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72017"/>
              </p:ext>
            </p:extLst>
          </p:nvPr>
        </p:nvGraphicFramePr>
        <p:xfrm>
          <a:off x="143749" y="1080090"/>
          <a:ext cx="12048252" cy="5572825"/>
        </p:xfrm>
        <a:graphic>
          <a:graphicData uri="http://schemas.openxmlformats.org/drawingml/2006/table">
            <a:tbl>
              <a:tblPr/>
              <a:tblGrid>
                <a:gridCol w="1721179">
                  <a:extLst>
                    <a:ext uri="{9D8B030D-6E8A-4147-A177-3AD203B41FA5}">
                      <a16:colId xmlns:a16="http://schemas.microsoft.com/office/drawing/2014/main" val="653052668"/>
                    </a:ext>
                  </a:extLst>
                </a:gridCol>
                <a:gridCol w="1721179">
                  <a:extLst>
                    <a:ext uri="{9D8B030D-6E8A-4147-A177-3AD203B41FA5}">
                      <a16:colId xmlns:a16="http://schemas.microsoft.com/office/drawing/2014/main" val="2481633882"/>
                    </a:ext>
                  </a:extLst>
                </a:gridCol>
                <a:gridCol w="1721179">
                  <a:extLst>
                    <a:ext uri="{9D8B030D-6E8A-4147-A177-3AD203B41FA5}">
                      <a16:colId xmlns:a16="http://schemas.microsoft.com/office/drawing/2014/main" val="1313673656"/>
                    </a:ext>
                  </a:extLst>
                </a:gridCol>
                <a:gridCol w="1721179">
                  <a:extLst>
                    <a:ext uri="{9D8B030D-6E8A-4147-A177-3AD203B41FA5}">
                      <a16:colId xmlns:a16="http://schemas.microsoft.com/office/drawing/2014/main" val="881481287"/>
                    </a:ext>
                  </a:extLst>
                </a:gridCol>
                <a:gridCol w="945954">
                  <a:extLst>
                    <a:ext uri="{9D8B030D-6E8A-4147-A177-3AD203B41FA5}">
                      <a16:colId xmlns:a16="http://schemas.microsoft.com/office/drawing/2014/main" val="3271300913"/>
                    </a:ext>
                  </a:extLst>
                </a:gridCol>
                <a:gridCol w="2296632">
                  <a:extLst>
                    <a:ext uri="{9D8B030D-6E8A-4147-A177-3AD203B41FA5}">
                      <a16:colId xmlns:a16="http://schemas.microsoft.com/office/drawing/2014/main" val="2722706"/>
                    </a:ext>
                  </a:extLst>
                </a:gridCol>
                <a:gridCol w="1920950">
                  <a:extLst>
                    <a:ext uri="{9D8B030D-6E8A-4147-A177-3AD203B41FA5}">
                      <a16:colId xmlns:a16="http://schemas.microsoft.com/office/drawing/2014/main" val="2100867707"/>
                    </a:ext>
                  </a:extLst>
                </a:gridCol>
              </a:tblGrid>
              <a:tr h="46288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  <a:endParaRPr lang="fr-FR" sz="1100" kern="1400" dirty="0">
                        <a:solidFill>
                          <a:srgbClr val="FFFFFF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  <a:endParaRPr lang="fr-FR" sz="1100" kern="1400" dirty="0">
                        <a:solidFill>
                          <a:srgbClr val="FFFFFF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7943"/>
                  </a:ext>
                </a:extLst>
              </a:tr>
              <a:tr h="10219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05043"/>
                  </a:ext>
                </a:extLst>
              </a:tr>
              <a:tr h="1021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586419"/>
                  </a:ext>
                </a:extLst>
              </a:tr>
              <a:tr h="1021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49388"/>
                  </a:ext>
                </a:extLst>
              </a:tr>
              <a:tr h="10219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49168"/>
                  </a:ext>
                </a:extLst>
              </a:tr>
              <a:tr h="10219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39739"/>
                  </a:ext>
                </a:extLst>
              </a:tr>
            </a:tbl>
          </a:graphicData>
        </a:graphic>
      </p:graphicFrame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5CD50-BA7E-0141-90D1-0CD56C5F318E}"/>
              </a:ext>
            </a:extLst>
          </p:cNvPr>
          <p:cNvSpPr/>
          <p:nvPr/>
        </p:nvSpPr>
        <p:spPr>
          <a:xfrm>
            <a:off x="8725698" y="2292530"/>
            <a:ext cx="3081619" cy="2494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Champ FRA JUNIOR INDIV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24F857-D21D-164D-A07D-EB7268D86D9C}"/>
              </a:ext>
            </a:extLst>
          </p:cNvPr>
          <p:cNvSpPr/>
          <p:nvPr/>
        </p:nvSpPr>
        <p:spPr>
          <a:xfrm>
            <a:off x="8098900" y="5340592"/>
            <a:ext cx="3880029" cy="2547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 FRA MINIME INDIV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74611" y="3749625"/>
            <a:ext cx="1860148" cy="2842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France KATA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903A64-5F6C-054D-8257-20825A1CE086}"/>
              </a:ext>
            </a:extLst>
          </p:cNvPr>
          <p:cNvSpPr/>
          <p:nvPr/>
        </p:nvSpPr>
        <p:spPr>
          <a:xfrm>
            <a:off x="13319270" y="800150"/>
            <a:ext cx="1385750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- Visio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0F491-9755-364A-AA92-D51BD750BD73}"/>
              </a:ext>
            </a:extLst>
          </p:cNvPr>
          <p:cNvSpPr/>
          <p:nvPr/>
        </p:nvSpPr>
        <p:spPr>
          <a:xfrm>
            <a:off x="8098900" y="4035473"/>
            <a:ext cx="3941257" cy="2494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00" dirty="0"/>
              <a:t>France SEN JUJITSU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013497-C45C-3D44-B802-6DC5B585C22D}"/>
              </a:ext>
            </a:extLst>
          </p:cNvPr>
          <p:cNvSpPr/>
          <p:nvPr/>
        </p:nvSpPr>
        <p:spPr>
          <a:xfrm>
            <a:off x="14280973" y="3983547"/>
            <a:ext cx="1477986" cy="3785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 France  SEN JUJITSU</a:t>
            </a:r>
          </a:p>
          <a:p>
            <a:pPr algn="ctr"/>
            <a:r>
              <a:rPr lang="fr-FR" sz="1000" dirty="0"/>
              <a:t>Ne </a:t>
            </a:r>
            <a:r>
              <a:rPr lang="fr-FR" sz="1000" dirty="0" err="1"/>
              <a:t>Waza</a:t>
            </a:r>
            <a:endParaRPr lang="fr-FR" sz="10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47434F2-DB6B-514D-808D-93AC4B72E59E}"/>
              </a:ext>
            </a:extLst>
          </p:cNvPr>
          <p:cNvSpPr/>
          <p:nvPr/>
        </p:nvSpPr>
        <p:spPr>
          <a:xfrm>
            <a:off x="6243440" y="292680"/>
            <a:ext cx="256115" cy="3146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4E353-223F-9513-9B0C-A6668F4392CD}"/>
              </a:ext>
            </a:extLst>
          </p:cNvPr>
          <p:cNvSpPr/>
          <p:nvPr/>
        </p:nvSpPr>
        <p:spPr>
          <a:xfrm>
            <a:off x="12411665" y="3131596"/>
            <a:ext cx="4952248" cy="2974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CHPT EUROPE JUJITSU (à confirmer)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0498C4-B7D2-2D44-4916-6823813AA6F0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BC0EB-9478-31E9-259B-B5D2255BB5CB}"/>
              </a:ext>
            </a:extLst>
          </p:cNvPr>
          <p:cNvSpPr/>
          <p:nvPr/>
        </p:nvSpPr>
        <p:spPr>
          <a:xfrm>
            <a:off x="8646164" y="6233127"/>
            <a:ext cx="3332765" cy="38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Champ </a:t>
            </a:r>
            <a:r>
              <a:rPr lang="fr-FR" sz="1000"/>
              <a:t>FRA CADET.TES </a:t>
            </a:r>
            <a:r>
              <a:rPr lang="fr-FR" sz="1000" dirty="0"/>
              <a:t>INDIV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80C72-B334-5126-049F-96F3E5175DFB}"/>
              </a:ext>
            </a:extLst>
          </p:cNvPr>
          <p:cNvSpPr/>
          <p:nvPr/>
        </p:nvSpPr>
        <p:spPr>
          <a:xfrm>
            <a:off x="8238821" y="4287555"/>
            <a:ext cx="1470376" cy="30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EQUIPE JUNIOR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B7A0F-8D78-3153-A682-FB597000BEF1}"/>
              </a:ext>
            </a:extLst>
          </p:cNvPr>
          <p:cNvSpPr/>
          <p:nvPr/>
        </p:nvSpPr>
        <p:spPr>
          <a:xfrm>
            <a:off x="10432320" y="1879240"/>
            <a:ext cx="1591357" cy="3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Juge IDF</a:t>
            </a:r>
          </a:p>
          <a:p>
            <a:pPr algn="ctr"/>
            <a:r>
              <a:rPr lang="fr-FR" sz="1000" dirty="0"/>
              <a:t>Passage 3 &amp; 4</a:t>
            </a:r>
            <a:r>
              <a:rPr lang="fr-FR" sz="1000" baseline="30000" dirty="0"/>
              <a:t>e</a:t>
            </a:r>
            <a:r>
              <a:rPr lang="fr-FR" sz="1000" dirty="0"/>
              <a:t> Dan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FC0D1-139B-4279-9CC0-FDF864A891DB}"/>
              </a:ext>
            </a:extLst>
          </p:cNvPr>
          <p:cNvSpPr/>
          <p:nvPr/>
        </p:nvSpPr>
        <p:spPr>
          <a:xfrm>
            <a:off x="8176437" y="5007663"/>
            <a:ext cx="3740499" cy="2547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Tournoi Excellence juniors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B3F4DD-9344-4C45-B35F-DD8AA33739E6}"/>
              </a:ext>
            </a:extLst>
          </p:cNvPr>
          <p:cNvSpPr/>
          <p:nvPr/>
        </p:nvSpPr>
        <p:spPr>
          <a:xfrm>
            <a:off x="10309190" y="3679463"/>
            <a:ext cx="1845188" cy="297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INDIV CADET/TE</a:t>
            </a:r>
          </a:p>
        </p:txBody>
      </p:sp>
      <p:sp>
        <p:nvSpPr>
          <p:cNvPr id="9" name="Text Box 758">
            <a:extLst>
              <a:ext uri="{FF2B5EF4-FFF2-40B4-BE49-F238E27FC236}">
                <a16:creationId xmlns:a16="http://schemas.microsoft.com/office/drawing/2014/main" id="{243C3E68-ED22-4527-8D91-2181198E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392" y="2930315"/>
            <a:ext cx="1845189" cy="3142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Champ 92 seniors Villeneuve</a:t>
            </a:r>
          </a:p>
        </p:txBody>
      </p:sp>
      <p:sp>
        <p:nvSpPr>
          <p:cNvPr id="3" name="Texte 114">
            <a:extLst>
              <a:ext uri="{FF2B5EF4-FFF2-40B4-BE49-F238E27FC236}">
                <a16:creationId xmlns:a16="http://schemas.microsoft.com/office/drawing/2014/main" id="{C5F97AF4-7FA0-4E94-8D7A-FEC8919E16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70810" y="2820178"/>
            <a:ext cx="1845189" cy="38648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Finale coupe benjamins + c jeune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arbibtre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MIN Le Plessis</a:t>
            </a:r>
          </a:p>
          <a:p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C21B9-3875-D6E9-7D07-6DA309FC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978" y="2019590"/>
            <a:ext cx="1849515" cy="2460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EDAJ 92 Le Plessis Robinson       </a:t>
            </a:r>
          </a:p>
        </p:txBody>
      </p:sp>
      <p:sp>
        <p:nvSpPr>
          <p:cNvPr id="11" name="Texte 114">
            <a:extLst>
              <a:ext uri="{FF2B5EF4-FFF2-40B4-BE49-F238E27FC236}">
                <a16:creationId xmlns:a16="http://schemas.microsoft.com/office/drawing/2014/main" id="{B15AA468-E771-6962-27B7-5A6741B8D85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51003" y="3264695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kata n°1 Fontenay 10h à 12h</a:t>
            </a:r>
          </a:p>
        </p:txBody>
      </p:sp>
      <p:sp>
        <p:nvSpPr>
          <p:cNvPr id="12" name="Texte 114">
            <a:extLst>
              <a:ext uri="{FF2B5EF4-FFF2-40B4-BE49-F238E27FC236}">
                <a16:creationId xmlns:a16="http://schemas.microsoft.com/office/drawing/2014/main" id="{1D19879D-19D7-4E84-87A7-1684B3B0FC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292643" y="4293468"/>
            <a:ext cx="2721600" cy="31324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technique ne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waza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jjb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Courbevoie 9h30 12h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748D7-A709-2B68-51D9-A565DC3E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578" y="1489548"/>
            <a:ext cx="1800250" cy="4172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Regroupement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benj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min cad 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e 114">
            <a:extLst>
              <a:ext uri="{FF2B5EF4-FFF2-40B4-BE49-F238E27FC236}">
                <a16:creationId xmlns:a16="http://schemas.microsoft.com/office/drawing/2014/main" id="{E4FF1E2A-0889-ACFC-A528-7D8C41D7443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80243" y="4681941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Ju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jitsu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figthing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system Courbevoie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9h30 à 12h</a:t>
            </a:r>
          </a:p>
        </p:txBody>
      </p:sp>
    </p:spTree>
    <p:extLst>
      <p:ext uri="{BB962C8B-B14F-4D97-AF65-F5344CB8AC3E}">
        <p14:creationId xmlns:p14="http://schemas.microsoft.com/office/powerpoint/2010/main" val="87134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80;p15">
            <a:extLst>
              <a:ext uri="{FF2B5EF4-FFF2-40B4-BE49-F238E27FC236}">
                <a16:creationId xmlns:a16="http://schemas.microsoft.com/office/drawing/2014/main" id="{89372D6D-0884-184E-BFDB-0F5A43CE7EB6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90408"/>
              </p:ext>
            </p:extLst>
          </p:nvPr>
        </p:nvGraphicFramePr>
        <p:xfrm>
          <a:off x="92765" y="999259"/>
          <a:ext cx="12006470" cy="5713354"/>
        </p:xfrm>
        <a:graphic>
          <a:graphicData uri="http://schemas.openxmlformats.org/drawingml/2006/table">
            <a:tbl>
              <a:tblPr/>
              <a:tblGrid>
                <a:gridCol w="1715210">
                  <a:extLst>
                    <a:ext uri="{9D8B030D-6E8A-4147-A177-3AD203B41FA5}">
                      <a16:colId xmlns:a16="http://schemas.microsoft.com/office/drawing/2014/main" val="239871179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val="3587637067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val="2218023489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val="1134267713"/>
                    </a:ext>
                  </a:extLst>
                </a:gridCol>
                <a:gridCol w="1306475">
                  <a:extLst>
                    <a:ext uri="{9D8B030D-6E8A-4147-A177-3AD203B41FA5}">
                      <a16:colId xmlns:a16="http://schemas.microsoft.com/office/drawing/2014/main" val="1730422655"/>
                    </a:ext>
                  </a:extLst>
                </a:gridCol>
                <a:gridCol w="2123945">
                  <a:extLst>
                    <a:ext uri="{9D8B030D-6E8A-4147-A177-3AD203B41FA5}">
                      <a16:colId xmlns:a16="http://schemas.microsoft.com/office/drawing/2014/main" val="3145669240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val="4041652428"/>
                    </a:ext>
                  </a:extLst>
                </a:gridCol>
              </a:tblGrid>
              <a:tr h="47455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7202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 lundi pâques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15729"/>
                  </a:ext>
                </a:extLst>
              </a:tr>
              <a:tr h="10477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44775"/>
                  </a:ext>
                </a:extLst>
              </a:tr>
              <a:tr h="10477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65019"/>
                  </a:ext>
                </a:extLst>
              </a:tr>
              <a:tr h="10477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80177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06210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683" y="137073"/>
            <a:ext cx="542714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Avril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8246847" y="261698"/>
            <a:ext cx="641139" cy="1545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2 3 M</a:t>
            </a:r>
          </a:p>
        </p:txBody>
      </p:sp>
      <p:sp>
        <p:nvSpPr>
          <p:cNvPr id="56" name="Rectangle 55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39FCA0-D2F2-7A43-9518-3173CE25A7DE}"/>
              </a:ext>
            </a:extLst>
          </p:cNvPr>
          <p:cNvSpPr/>
          <p:nvPr/>
        </p:nvSpPr>
        <p:spPr>
          <a:xfrm>
            <a:off x="8698205" y="2091660"/>
            <a:ext cx="1610985" cy="38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 FRA EQUIPE SENIOR 2D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885CB1-803C-094A-8309-440D01BD8560}"/>
              </a:ext>
            </a:extLst>
          </p:cNvPr>
          <p:cNvSpPr/>
          <p:nvPr/>
        </p:nvSpPr>
        <p:spPr>
          <a:xfrm>
            <a:off x="3623972" y="260744"/>
            <a:ext cx="1385750" cy="42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– Présentiel</a:t>
            </a:r>
          </a:p>
          <a:p>
            <a:pPr algn="ctr"/>
            <a:r>
              <a:rPr lang="fr-FR" sz="1000" dirty="0"/>
              <a:t>PE BRETIGNY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1FEDF-66F1-F26D-070A-526F82A8CD10}"/>
              </a:ext>
            </a:extLst>
          </p:cNvPr>
          <p:cNvSpPr/>
          <p:nvPr/>
        </p:nvSpPr>
        <p:spPr>
          <a:xfrm>
            <a:off x="8755474" y="2921063"/>
            <a:ext cx="3189549" cy="2974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EC CADET.TES ????? 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95D5EB-4730-424D-E340-7A479BA441CB}"/>
              </a:ext>
            </a:extLst>
          </p:cNvPr>
          <p:cNvSpPr/>
          <p:nvPr/>
        </p:nvSpPr>
        <p:spPr>
          <a:xfrm>
            <a:off x="8755474" y="3819223"/>
            <a:ext cx="3189549" cy="2974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/>
                </a:solidFill>
              </a:rPr>
              <a:t>AG FEDERALE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49FD25-D62C-C734-F589-05774B517E85}"/>
              </a:ext>
            </a:extLst>
          </p:cNvPr>
          <p:cNvSpPr/>
          <p:nvPr/>
        </p:nvSpPr>
        <p:spPr>
          <a:xfrm>
            <a:off x="10419598" y="5201596"/>
            <a:ext cx="1610984" cy="420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seniors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14D758-92C7-0B6B-04D1-71B6D597F56B}"/>
              </a:ext>
            </a:extLst>
          </p:cNvPr>
          <p:cNvSpPr/>
          <p:nvPr/>
        </p:nvSpPr>
        <p:spPr>
          <a:xfrm>
            <a:off x="13340018" y="4984217"/>
            <a:ext cx="1322050" cy="42096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TOURNOI MINIMES (91) EQUPE DPT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880958C-E1B1-43CE-ED2A-49C4894F54CF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A44CA-8B55-29EE-98CE-851F0CBFAE18}"/>
              </a:ext>
            </a:extLst>
          </p:cNvPr>
          <p:cNvSpPr/>
          <p:nvPr/>
        </p:nvSpPr>
        <p:spPr>
          <a:xfrm>
            <a:off x="8514906" y="5194700"/>
            <a:ext cx="1527641" cy="62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EQUIPE CADET/TE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47C392-3E67-4E70-B998-179CFAEE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133" y="3845776"/>
            <a:ext cx="1820221" cy="39048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ts val="900"/>
              </a:lnSpc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0" indent="0" algn="ctr" rtl="0">
              <a:lnSpc>
                <a:spcPts val="900"/>
              </a:lnSpc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Champ cad  espoir 1er année Villeneuve</a:t>
            </a:r>
          </a:p>
          <a:p>
            <a:pPr algn="ctr" rtl="0">
              <a:lnSpc>
                <a:spcPts val="700"/>
              </a:lnSpc>
              <a:defRPr sz="1000"/>
            </a:pP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CBF9C04-3F47-4363-9B62-703DCF56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525" y="4186106"/>
            <a:ext cx="1820221" cy="39713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ts val="900"/>
              </a:lnSpc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Champ 92  cad 2D  5T  Villeneuve</a:t>
            </a:r>
          </a:p>
          <a:p>
            <a:pPr algn="ctr" rtl="0">
              <a:lnSpc>
                <a:spcPts val="700"/>
              </a:lnSpc>
              <a:defRPr sz="1000"/>
            </a:pPr>
            <a:endParaRPr lang="fr-FR" sz="1000" b="1" i="0" u="none" strike="noStrike" baseline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Texte 114">
            <a:extLst>
              <a:ext uri="{FF2B5EF4-FFF2-40B4-BE49-F238E27FC236}">
                <a16:creationId xmlns:a16="http://schemas.microsoft.com/office/drawing/2014/main" id="{05D2D0DE-5A9D-4E2E-9A3D-BDA58B3FB2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419598" y="4262059"/>
            <a:ext cx="1827918" cy="29646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200" b="1" i="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Equipe </a:t>
            </a:r>
            <a:r>
              <a:rPr lang="fr-FR" sz="1200" b="1" i="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benj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e 114">
            <a:extLst>
              <a:ext uri="{FF2B5EF4-FFF2-40B4-BE49-F238E27FC236}">
                <a16:creationId xmlns:a16="http://schemas.microsoft.com/office/drawing/2014/main" id="{F2F623F8-2FDE-B1AE-93F3-28D9AA47FD7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21041" y="4879056"/>
            <a:ext cx="1995132" cy="28222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kata Courbevoie 14h30 à 16h30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F96C5-E9C1-925A-5616-BFC46DBC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81" y="3989517"/>
            <a:ext cx="7987006" cy="4172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Stage minimes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Lievin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e 114">
            <a:extLst>
              <a:ext uri="{FF2B5EF4-FFF2-40B4-BE49-F238E27FC236}">
                <a16:creationId xmlns:a16="http://schemas.microsoft.com/office/drawing/2014/main" id="{1ABED22E-96A8-182A-FBFF-AD54F50FD5E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685430" y="4837642"/>
            <a:ext cx="2721600" cy="31324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technique ne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waza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jjb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Courbevoie 9h30 12h</a:t>
            </a:r>
          </a:p>
        </p:txBody>
      </p:sp>
    </p:spTree>
    <p:extLst>
      <p:ext uri="{BB962C8B-B14F-4D97-AF65-F5344CB8AC3E}">
        <p14:creationId xmlns:p14="http://schemas.microsoft.com/office/powerpoint/2010/main" val="25300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80;p15">
            <a:extLst>
              <a:ext uri="{FF2B5EF4-FFF2-40B4-BE49-F238E27FC236}">
                <a16:creationId xmlns:a16="http://schemas.microsoft.com/office/drawing/2014/main" id="{B324D2F6-D55B-C24E-8C4A-538C257B82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50849"/>
              </p:ext>
            </p:extLst>
          </p:nvPr>
        </p:nvGraphicFramePr>
        <p:xfrm>
          <a:off x="313116" y="1243794"/>
          <a:ext cx="11786735" cy="5389728"/>
        </p:xfrm>
        <a:graphic>
          <a:graphicData uri="http://schemas.openxmlformats.org/drawingml/2006/table">
            <a:tbl>
              <a:tblPr/>
              <a:tblGrid>
                <a:gridCol w="2219860">
                  <a:extLst>
                    <a:ext uri="{9D8B030D-6E8A-4147-A177-3AD203B41FA5}">
                      <a16:colId xmlns:a16="http://schemas.microsoft.com/office/drawing/2014/main" val="1831627721"/>
                    </a:ext>
                  </a:extLst>
                </a:gridCol>
                <a:gridCol w="1564265">
                  <a:extLst>
                    <a:ext uri="{9D8B030D-6E8A-4147-A177-3AD203B41FA5}">
                      <a16:colId xmlns:a16="http://schemas.microsoft.com/office/drawing/2014/main" val="2516283846"/>
                    </a:ext>
                  </a:extLst>
                </a:gridCol>
                <a:gridCol w="1564265">
                  <a:extLst>
                    <a:ext uri="{9D8B030D-6E8A-4147-A177-3AD203B41FA5}">
                      <a16:colId xmlns:a16="http://schemas.microsoft.com/office/drawing/2014/main" val="3546674051"/>
                    </a:ext>
                  </a:extLst>
                </a:gridCol>
                <a:gridCol w="1564265">
                  <a:extLst>
                    <a:ext uri="{9D8B030D-6E8A-4147-A177-3AD203B41FA5}">
                      <a16:colId xmlns:a16="http://schemas.microsoft.com/office/drawing/2014/main" val="3367618201"/>
                    </a:ext>
                  </a:extLst>
                </a:gridCol>
                <a:gridCol w="1365336">
                  <a:extLst>
                    <a:ext uri="{9D8B030D-6E8A-4147-A177-3AD203B41FA5}">
                      <a16:colId xmlns:a16="http://schemas.microsoft.com/office/drawing/2014/main" val="2394714339"/>
                    </a:ext>
                  </a:extLst>
                </a:gridCol>
                <a:gridCol w="1763194">
                  <a:extLst>
                    <a:ext uri="{9D8B030D-6E8A-4147-A177-3AD203B41FA5}">
                      <a16:colId xmlns:a16="http://schemas.microsoft.com/office/drawing/2014/main" val="2279290023"/>
                    </a:ext>
                  </a:extLst>
                </a:gridCol>
                <a:gridCol w="1745550">
                  <a:extLst>
                    <a:ext uri="{9D8B030D-6E8A-4147-A177-3AD203B41FA5}">
                      <a16:colId xmlns:a16="http://schemas.microsoft.com/office/drawing/2014/main" val="2789633633"/>
                    </a:ext>
                  </a:extLst>
                </a:gridCol>
              </a:tblGrid>
              <a:tr h="4476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12063"/>
                  </a:ext>
                </a:extLst>
              </a:tr>
              <a:tr h="9884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 fête travail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7303"/>
                  </a:ext>
                </a:extLst>
              </a:tr>
              <a:tr h="9884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Ascension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21279"/>
                  </a:ext>
                </a:extLst>
              </a:tr>
              <a:tr h="9884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Pentecôte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11452"/>
                  </a:ext>
                </a:extLst>
              </a:tr>
              <a:tr h="9884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Lundi pentecôte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Fête mère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6358"/>
                  </a:ext>
                </a:extLst>
              </a:tr>
              <a:tr h="9884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5930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3723" y="41042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0483491" y="7475373"/>
            <a:ext cx="990599" cy="408419"/>
            <a:chOff x="7062342" y="1718395"/>
            <a:chExt cx="990599" cy="408419"/>
          </a:xfrm>
        </p:grpSpPr>
        <p:pic>
          <p:nvPicPr>
            <p:cNvPr id="12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72" b="24657"/>
            <a:stretch/>
          </p:blipFill>
          <p:spPr bwMode="auto">
            <a:xfrm>
              <a:off x="7062342" y="1803650"/>
              <a:ext cx="958001" cy="28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527138" y="1718395"/>
              <a:ext cx="525803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000" b="1" dirty="0">
                  <a:ln w="0"/>
                  <a:solidFill>
                    <a:schemeClr val="bg1"/>
                  </a:solidFill>
                </a:rPr>
                <a:t>77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62342" y="1803649"/>
              <a:ext cx="149700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1 2 3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006085" y="7669917"/>
            <a:ext cx="911109" cy="516363"/>
            <a:chOff x="7062342" y="1718395"/>
            <a:chExt cx="990599" cy="485364"/>
          </a:xfrm>
        </p:grpSpPr>
        <p:pic>
          <p:nvPicPr>
            <p:cNvPr id="16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72" b="24657"/>
            <a:stretch/>
          </p:blipFill>
          <p:spPr bwMode="auto">
            <a:xfrm>
              <a:off x="7062342" y="1803650"/>
              <a:ext cx="958001" cy="28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527138" y="1718395"/>
              <a:ext cx="525803" cy="231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000" b="1" dirty="0">
                  <a:ln w="0"/>
                  <a:solidFill>
                    <a:schemeClr val="bg1"/>
                  </a:solidFill>
                </a:rPr>
                <a:t>78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62342" y="1803649"/>
              <a:ext cx="1497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1 2 3 4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570682" y="7451715"/>
            <a:ext cx="1031132" cy="395637"/>
            <a:chOff x="2665481" y="-577689"/>
            <a:chExt cx="1093601" cy="408654"/>
          </a:xfrm>
        </p:grpSpPr>
        <p:pic>
          <p:nvPicPr>
            <p:cNvPr id="27" name="Picture 4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82" y="-535581"/>
              <a:ext cx="1008000" cy="36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e 27"/>
            <p:cNvGrpSpPr/>
            <p:nvPr/>
          </p:nvGrpSpPr>
          <p:grpSpPr>
            <a:xfrm>
              <a:off x="2665481" y="-577689"/>
              <a:ext cx="874131" cy="377858"/>
              <a:chOff x="2665481" y="-577689"/>
              <a:chExt cx="874131" cy="37785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665481" y="-454153"/>
                <a:ext cx="525803" cy="2543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1000" b="1" dirty="0">
                    <a:ln w="0"/>
                  </a:rPr>
                  <a:t>93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2955" y="-577689"/>
                <a:ext cx="696657" cy="218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5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 2 3 M</a:t>
                </a:r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7131343" y="7677029"/>
            <a:ext cx="950691" cy="374897"/>
            <a:chOff x="2665481" y="-577689"/>
            <a:chExt cx="1093601" cy="408654"/>
          </a:xfrm>
        </p:grpSpPr>
        <p:pic>
          <p:nvPicPr>
            <p:cNvPr id="32" name="Picture 4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82" y="-535581"/>
              <a:ext cx="1008000" cy="36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e 32"/>
            <p:cNvGrpSpPr/>
            <p:nvPr/>
          </p:nvGrpSpPr>
          <p:grpSpPr>
            <a:xfrm>
              <a:off x="2665481" y="-577689"/>
              <a:ext cx="874131" cy="391927"/>
              <a:chOff x="2665481" y="-577689"/>
              <a:chExt cx="874131" cy="39192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665481" y="-454153"/>
                <a:ext cx="525803" cy="2683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1000" b="1" dirty="0">
                    <a:ln w="0"/>
                  </a:rPr>
                  <a:t>75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2955" y="-577689"/>
                <a:ext cx="696657" cy="3593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5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 2 3 4 M&amp;F </a:t>
                </a:r>
              </a:p>
            </p:txBody>
          </p:sp>
        </p:grpSp>
      </p:grpSp>
      <p:grpSp>
        <p:nvGrpSpPr>
          <p:cNvPr id="36" name="Groupe 35"/>
          <p:cNvGrpSpPr/>
          <p:nvPr/>
        </p:nvGrpSpPr>
        <p:grpSpPr>
          <a:xfrm>
            <a:off x="8637430" y="7624983"/>
            <a:ext cx="1091525" cy="385132"/>
            <a:chOff x="2665481" y="-577689"/>
            <a:chExt cx="1093601" cy="408654"/>
          </a:xfrm>
        </p:grpSpPr>
        <p:pic>
          <p:nvPicPr>
            <p:cNvPr id="37" name="Picture 4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82" y="-535581"/>
              <a:ext cx="1008000" cy="36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e 37"/>
            <p:cNvGrpSpPr/>
            <p:nvPr/>
          </p:nvGrpSpPr>
          <p:grpSpPr>
            <a:xfrm>
              <a:off x="2665481" y="-577689"/>
              <a:ext cx="874131" cy="384795"/>
              <a:chOff x="2665481" y="-577689"/>
              <a:chExt cx="874131" cy="38479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65481" y="-454153"/>
                <a:ext cx="525803" cy="2612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1000" b="1" dirty="0">
                    <a:ln w="0"/>
                  </a:rPr>
                  <a:t>77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42955" y="-577689"/>
                <a:ext cx="696657" cy="22183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5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 2 3 4 M&amp;F</a:t>
                </a:r>
              </a:p>
            </p:txBody>
          </p:sp>
        </p:grpSp>
      </p:grp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61DF0F-1CD3-644B-983F-B6E771B875DD}"/>
              </a:ext>
            </a:extLst>
          </p:cNvPr>
          <p:cNvSpPr/>
          <p:nvPr/>
        </p:nvSpPr>
        <p:spPr>
          <a:xfrm>
            <a:off x="8817891" y="2937465"/>
            <a:ext cx="3094127" cy="2883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DE France EQUIPE DPT MINIMES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6AF850-C211-AD4A-B5CD-51147A2F1EB5}"/>
              </a:ext>
            </a:extLst>
          </p:cNvPr>
          <p:cNvSpPr/>
          <p:nvPr/>
        </p:nvSpPr>
        <p:spPr>
          <a:xfrm>
            <a:off x="10353657" y="4011063"/>
            <a:ext cx="1485358" cy="3430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France  ESPOIIR CADET/TE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BE9B59-110B-8C40-8D90-7287E8BF389E}"/>
              </a:ext>
            </a:extLst>
          </p:cNvPr>
          <p:cNvSpPr/>
          <p:nvPr/>
        </p:nvSpPr>
        <p:spPr>
          <a:xfrm>
            <a:off x="8824961" y="3994615"/>
            <a:ext cx="1497457" cy="3516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France 2D</a:t>
            </a:r>
          </a:p>
          <a:p>
            <a:pPr algn="ctr"/>
            <a:r>
              <a:rPr lang="fr-FR" sz="1000" dirty="0"/>
              <a:t>CADET/TE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4CFD70-36A0-024C-BDE3-071D122E46F8}"/>
              </a:ext>
            </a:extLst>
          </p:cNvPr>
          <p:cNvSpPr/>
          <p:nvPr/>
        </p:nvSpPr>
        <p:spPr>
          <a:xfrm>
            <a:off x="14224056" y="4609980"/>
            <a:ext cx="3225231" cy="326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EQUIPE DE CLUB 1D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EB7FDA-73C9-D34D-B35B-AB9092E87A5E}"/>
              </a:ext>
            </a:extLst>
          </p:cNvPr>
          <p:cNvSpPr/>
          <p:nvPr/>
        </p:nvSpPr>
        <p:spPr>
          <a:xfrm>
            <a:off x="13481901" y="5338804"/>
            <a:ext cx="3083109" cy="4285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Examen CQP / BP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B7FB2F1-F0B4-794D-B0F1-72164B57ADC8}"/>
              </a:ext>
            </a:extLst>
          </p:cNvPr>
          <p:cNvSpPr/>
          <p:nvPr/>
        </p:nvSpPr>
        <p:spPr>
          <a:xfrm>
            <a:off x="3568201" y="151790"/>
            <a:ext cx="256115" cy="3146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A52B7F-9B20-6444-B923-DBB46D09440C}"/>
              </a:ext>
            </a:extLst>
          </p:cNvPr>
          <p:cNvSpPr/>
          <p:nvPr/>
        </p:nvSpPr>
        <p:spPr>
          <a:xfrm>
            <a:off x="8824971" y="2007734"/>
            <a:ext cx="3062236" cy="3786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EUROPEAN CUP JUNIORS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831109-F24D-6BED-AEE9-78B3AE4819BE}"/>
              </a:ext>
            </a:extLst>
          </p:cNvPr>
          <p:cNvSpPr/>
          <p:nvPr/>
        </p:nvSpPr>
        <p:spPr>
          <a:xfrm>
            <a:off x="14278174" y="3052638"/>
            <a:ext cx="3152405" cy="2312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CHPT D’EUROPE KATA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032242-342E-6E87-0C86-AD3EC2C74E00}"/>
              </a:ext>
            </a:extLst>
          </p:cNvPr>
          <p:cNvSpPr/>
          <p:nvPr/>
        </p:nvSpPr>
        <p:spPr>
          <a:xfrm>
            <a:off x="8782437" y="4372999"/>
            <a:ext cx="3140631" cy="207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PASSAGE DE GRADE 5</a:t>
            </a:r>
            <a:r>
              <a:rPr lang="fr-FR" sz="1000" baseline="30000" dirty="0">
                <a:solidFill>
                  <a:schemeClr val="bg1"/>
                </a:solidFill>
              </a:rPr>
              <a:t>ème</a:t>
            </a:r>
            <a:r>
              <a:rPr lang="fr-FR" sz="1000" dirty="0">
                <a:solidFill>
                  <a:schemeClr val="bg1"/>
                </a:solidFill>
              </a:rPr>
              <a:t> Dan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C9BF8C-725E-3B74-4FDF-DDE9E22C00AC}"/>
              </a:ext>
            </a:extLst>
          </p:cNvPr>
          <p:cNvSpPr/>
          <p:nvPr/>
        </p:nvSpPr>
        <p:spPr>
          <a:xfrm>
            <a:off x="7166904" y="4162217"/>
            <a:ext cx="1470956" cy="424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Formation Juges 5</a:t>
            </a:r>
            <a:r>
              <a:rPr lang="fr-FR" sz="1000" baseline="30000" dirty="0">
                <a:solidFill>
                  <a:schemeClr val="bg1"/>
                </a:solidFill>
              </a:rPr>
              <a:t>ème</a:t>
            </a:r>
            <a:r>
              <a:rPr lang="fr-FR" sz="1000" dirty="0">
                <a:solidFill>
                  <a:schemeClr val="bg1"/>
                </a:solidFill>
              </a:rPr>
              <a:t> Dan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29B178-DA4B-F174-E613-D0E47E9A0837}"/>
              </a:ext>
            </a:extLst>
          </p:cNvPr>
          <p:cNvSpPr/>
          <p:nvPr/>
        </p:nvSpPr>
        <p:spPr>
          <a:xfrm>
            <a:off x="12946536" y="6226822"/>
            <a:ext cx="6531857" cy="35197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Séminaire ETR IDF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5539A3-261E-A4D7-C983-4342DC251E0A}"/>
              </a:ext>
            </a:extLst>
          </p:cNvPr>
          <p:cNvSpPr/>
          <p:nvPr/>
        </p:nvSpPr>
        <p:spPr>
          <a:xfrm>
            <a:off x="15853894" y="2573841"/>
            <a:ext cx="1576356" cy="2613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Tournoi SENIORS – PACA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B3DE91-02B4-D63C-5D1C-5B4F38233B05}"/>
              </a:ext>
            </a:extLst>
          </p:cNvPr>
          <p:cNvSpPr/>
          <p:nvPr/>
        </p:nvSpPr>
        <p:spPr>
          <a:xfrm>
            <a:off x="13303716" y="1111718"/>
            <a:ext cx="4677355" cy="3298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TESTS PE BRETIGNY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1F4F16F-31D6-3FCD-4542-FCA26D4FAA8E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6E84E8-3C55-DE20-CD4B-63B9FA32B3F4}"/>
              </a:ext>
            </a:extLst>
          </p:cNvPr>
          <p:cNvSpPr/>
          <p:nvPr/>
        </p:nvSpPr>
        <p:spPr>
          <a:xfrm>
            <a:off x="8803709" y="2424230"/>
            <a:ext cx="3094127" cy="219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PREPA 7</a:t>
            </a:r>
            <a:r>
              <a:rPr lang="fr-FR" sz="1000" baseline="30000" dirty="0">
                <a:solidFill>
                  <a:schemeClr val="bg1"/>
                </a:solidFill>
              </a:rPr>
              <a:t>ème</a:t>
            </a:r>
            <a:r>
              <a:rPr lang="fr-FR" sz="1000" dirty="0">
                <a:solidFill>
                  <a:schemeClr val="bg1"/>
                </a:solidFill>
              </a:rPr>
              <a:t> Dan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D6383-FB57-1397-DCD3-85527AE46EEB}"/>
              </a:ext>
            </a:extLst>
          </p:cNvPr>
          <p:cNvSpPr/>
          <p:nvPr/>
        </p:nvSpPr>
        <p:spPr>
          <a:xfrm>
            <a:off x="4133320" y="4987108"/>
            <a:ext cx="1497457" cy="3516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Inter Pôles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B5A90-CF86-ED3B-56BB-1A51FA46ACFF}"/>
              </a:ext>
            </a:extLst>
          </p:cNvPr>
          <p:cNvSpPr/>
          <p:nvPr/>
        </p:nvSpPr>
        <p:spPr>
          <a:xfrm>
            <a:off x="10336039" y="5162956"/>
            <a:ext cx="1561797" cy="420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IDF BENJAMIN Bondy 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A5013-37C0-48F2-82E8-247BED98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214" y="4888402"/>
            <a:ext cx="1567595" cy="32987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900"/>
              </a:lnSpc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Champ 92 3D SEN</a:t>
            </a:r>
            <a:r>
              <a:rPr lang="fr-FR" sz="10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 Villeneuve</a:t>
            </a:r>
            <a:endParaRPr lang="fr-FR" sz="1000" b="1" i="0" u="none" strike="noStrike" baseline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Texte 114">
            <a:extLst>
              <a:ext uri="{FF2B5EF4-FFF2-40B4-BE49-F238E27FC236}">
                <a16:creationId xmlns:a16="http://schemas.microsoft.com/office/drawing/2014/main" id="{6F02A6DB-C5C9-065F-CBA6-D42416612F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83833" y="5243450"/>
            <a:ext cx="1556921" cy="40047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100"/>
              </a:lnSpc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Equipe 92 minimes</a:t>
            </a:r>
          </a:p>
          <a:p>
            <a:pPr algn="ctr" rtl="0">
              <a:lnSpc>
                <a:spcPts val="1100"/>
              </a:lnSpc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Villeneuve</a:t>
            </a:r>
          </a:p>
        </p:txBody>
      </p:sp>
      <p:sp>
        <p:nvSpPr>
          <p:cNvPr id="10" name="Texte 114">
            <a:extLst>
              <a:ext uri="{FF2B5EF4-FFF2-40B4-BE49-F238E27FC236}">
                <a16:creationId xmlns:a16="http://schemas.microsoft.com/office/drawing/2014/main" id="{7C5DEA5D-08D5-B3CF-CC3E-AEBB03B160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616824" y="4806424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kata n°1 Fontenay 10h à 12h</a:t>
            </a:r>
          </a:p>
        </p:txBody>
      </p:sp>
      <p:sp>
        <p:nvSpPr>
          <p:cNvPr id="19" name="Texte 114">
            <a:extLst>
              <a:ext uri="{FF2B5EF4-FFF2-40B4-BE49-F238E27FC236}">
                <a16:creationId xmlns:a16="http://schemas.microsoft.com/office/drawing/2014/main" id="{3980567F-E56E-400D-BD1B-265DB7C53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64955" y="3273086"/>
            <a:ext cx="1639204" cy="3715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Formation Ju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jitsu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Rueil 9h 12h</a:t>
            </a:r>
          </a:p>
        </p:txBody>
      </p:sp>
      <p:sp>
        <p:nvSpPr>
          <p:cNvPr id="20" name="Texte 114">
            <a:extLst>
              <a:ext uri="{FF2B5EF4-FFF2-40B4-BE49-F238E27FC236}">
                <a16:creationId xmlns:a16="http://schemas.microsoft.com/office/drawing/2014/main" id="{13FBFA98-CB85-FA4D-B1A8-AF7BDCC467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697814" y="3681352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Ju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jitsu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figthing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system Courbevoie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9h30 à 12h</a:t>
            </a:r>
          </a:p>
        </p:txBody>
      </p:sp>
    </p:spTree>
    <p:extLst>
      <p:ext uri="{BB962C8B-B14F-4D97-AF65-F5344CB8AC3E}">
        <p14:creationId xmlns:p14="http://schemas.microsoft.com/office/powerpoint/2010/main" val="160076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0;p15">
            <a:extLst>
              <a:ext uri="{FF2B5EF4-FFF2-40B4-BE49-F238E27FC236}">
                <a16:creationId xmlns:a16="http://schemas.microsoft.com/office/drawing/2014/main" id="{50372438-DD60-444B-8226-9A328185F5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817" y="154765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Juin 2024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72278"/>
              </p:ext>
            </p:extLst>
          </p:nvPr>
        </p:nvGraphicFramePr>
        <p:xfrm>
          <a:off x="185530" y="1020418"/>
          <a:ext cx="11635407" cy="5498562"/>
        </p:xfrm>
        <a:graphic>
          <a:graphicData uri="http://schemas.openxmlformats.org/drawingml/2006/table">
            <a:tbl>
              <a:tblPr/>
              <a:tblGrid>
                <a:gridCol w="1662201">
                  <a:extLst>
                    <a:ext uri="{9D8B030D-6E8A-4147-A177-3AD203B41FA5}">
                      <a16:colId xmlns:a16="http://schemas.microsoft.com/office/drawing/2014/main" val="2923749412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1554711234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2417463629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2846398314"/>
                    </a:ext>
                  </a:extLst>
                </a:gridCol>
                <a:gridCol w="978706">
                  <a:extLst>
                    <a:ext uri="{9D8B030D-6E8A-4147-A177-3AD203B41FA5}">
                      <a16:colId xmlns:a16="http://schemas.microsoft.com/office/drawing/2014/main" val="3637246681"/>
                    </a:ext>
                  </a:extLst>
                </a:gridCol>
                <a:gridCol w="2345696">
                  <a:extLst>
                    <a:ext uri="{9D8B030D-6E8A-4147-A177-3AD203B41FA5}">
                      <a16:colId xmlns:a16="http://schemas.microsoft.com/office/drawing/2014/main" val="1665637927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1775474667"/>
                    </a:ext>
                  </a:extLst>
                </a:gridCol>
              </a:tblGrid>
              <a:tr h="4567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3415"/>
                  </a:ext>
                </a:extLst>
              </a:tr>
              <a:tr h="10083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79235"/>
                  </a:ext>
                </a:extLst>
              </a:tr>
              <a:tr h="10083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0972"/>
                  </a:ext>
                </a:extLst>
              </a:tr>
              <a:tr h="10083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88271"/>
                  </a:ext>
                </a:extLst>
              </a:tr>
              <a:tr h="10083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147311"/>
                  </a:ext>
                </a:extLst>
              </a:tr>
              <a:tr h="10083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40109"/>
                  </a:ext>
                </a:extLst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6382406" y="7529059"/>
            <a:ext cx="990599" cy="408419"/>
            <a:chOff x="7062342" y="1718395"/>
            <a:chExt cx="990599" cy="408419"/>
          </a:xfrm>
        </p:grpSpPr>
        <p:pic>
          <p:nvPicPr>
            <p:cNvPr id="10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72" b="24657"/>
            <a:stretch/>
          </p:blipFill>
          <p:spPr bwMode="auto">
            <a:xfrm>
              <a:off x="7062342" y="1803650"/>
              <a:ext cx="958001" cy="28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527138" y="1718395"/>
              <a:ext cx="525803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000" b="1" dirty="0">
                  <a:ln w="0"/>
                  <a:solidFill>
                    <a:schemeClr val="bg1"/>
                  </a:solidFill>
                </a:rPr>
                <a:t>92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62342" y="1803649"/>
              <a:ext cx="149700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1 2 3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97509" y="7692415"/>
            <a:ext cx="990599" cy="408419"/>
            <a:chOff x="7062342" y="1718395"/>
            <a:chExt cx="990599" cy="408419"/>
          </a:xfrm>
        </p:grpSpPr>
        <p:pic>
          <p:nvPicPr>
            <p:cNvPr id="14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72" b="24657"/>
            <a:stretch/>
          </p:blipFill>
          <p:spPr bwMode="auto">
            <a:xfrm>
              <a:off x="7062342" y="1803650"/>
              <a:ext cx="958001" cy="28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527138" y="1718395"/>
              <a:ext cx="525803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000" b="1" dirty="0">
                  <a:ln w="0"/>
                  <a:solidFill>
                    <a:schemeClr val="bg1"/>
                  </a:solidFill>
                </a:rPr>
                <a:t>91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62342" y="1803649"/>
              <a:ext cx="149700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1 2 3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837801" y="7775280"/>
            <a:ext cx="1093601" cy="408654"/>
            <a:chOff x="2665481" y="-577689"/>
            <a:chExt cx="1093601" cy="408654"/>
          </a:xfrm>
        </p:grpSpPr>
        <p:pic>
          <p:nvPicPr>
            <p:cNvPr id="18" name="Picture 4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82" y="-535581"/>
              <a:ext cx="1008000" cy="36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e 18"/>
            <p:cNvGrpSpPr/>
            <p:nvPr/>
          </p:nvGrpSpPr>
          <p:grpSpPr>
            <a:xfrm>
              <a:off x="2665481" y="-577689"/>
              <a:ext cx="874131" cy="369757"/>
              <a:chOff x="2665481" y="-577689"/>
              <a:chExt cx="874131" cy="36975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665481" y="-454153"/>
                <a:ext cx="525803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1000" b="1" dirty="0">
                    <a:ln w="0"/>
                  </a:rPr>
                  <a:t>91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42955" y="-577689"/>
                <a:ext cx="696657" cy="1692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r-FR" sz="5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 2 3 4 M&amp;F</a:t>
                </a:r>
              </a:p>
            </p:txBody>
          </p:sp>
        </p:grpSp>
      </p:grp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3A45BD-5CE0-6B4E-B399-71ECE6B4BA00}"/>
              </a:ext>
            </a:extLst>
          </p:cNvPr>
          <p:cNvSpPr/>
          <p:nvPr/>
        </p:nvSpPr>
        <p:spPr>
          <a:xfrm>
            <a:off x="8517695" y="5128532"/>
            <a:ext cx="3154312" cy="34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France VETERAN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FE936-C782-924E-9686-908C454FFC9E}"/>
              </a:ext>
            </a:extLst>
          </p:cNvPr>
          <p:cNvSpPr/>
          <p:nvPr/>
        </p:nvSpPr>
        <p:spPr>
          <a:xfrm>
            <a:off x="8117840" y="3289854"/>
            <a:ext cx="1999467" cy="171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INDIV 2D SENIOR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742D86-8E0F-2344-9BF4-09397AACDF38}"/>
              </a:ext>
            </a:extLst>
          </p:cNvPr>
          <p:cNvSpPr/>
          <p:nvPr/>
        </p:nvSpPr>
        <p:spPr>
          <a:xfrm>
            <a:off x="10161020" y="3258410"/>
            <a:ext cx="1656930" cy="221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INDIV 3D SENIOR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DDE955-2D83-E247-910C-B75BB6C828B1}"/>
              </a:ext>
            </a:extLst>
          </p:cNvPr>
          <p:cNvSpPr/>
          <p:nvPr/>
        </p:nvSpPr>
        <p:spPr>
          <a:xfrm>
            <a:off x="8581029" y="2047120"/>
            <a:ext cx="1536278" cy="3770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 FRA EQUIPE CADET/TE 1D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D6C373-7063-8746-B45C-C4B512E674B9}"/>
              </a:ext>
            </a:extLst>
          </p:cNvPr>
          <p:cNvSpPr/>
          <p:nvPr/>
        </p:nvSpPr>
        <p:spPr>
          <a:xfrm>
            <a:off x="10277933" y="2047120"/>
            <a:ext cx="1460344" cy="38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 FRA EQUIPE JUNIOR 1D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C22DD0-B805-1BE3-312F-1967F8C1E9C2}"/>
              </a:ext>
            </a:extLst>
          </p:cNvPr>
          <p:cNvSpPr/>
          <p:nvPr/>
        </p:nvSpPr>
        <p:spPr>
          <a:xfrm>
            <a:off x="10360685" y="1662520"/>
            <a:ext cx="1405770" cy="342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JUGE IDF</a:t>
            </a:r>
          </a:p>
          <a:p>
            <a:pPr algn="ctr"/>
            <a:r>
              <a:rPr lang="fr-FR" sz="1000" dirty="0"/>
              <a:t>Passage 3 &amp; 4</a:t>
            </a:r>
            <a:r>
              <a:rPr lang="fr-FR" sz="1000" baseline="30000" dirty="0"/>
              <a:t>e</a:t>
            </a:r>
            <a:r>
              <a:rPr lang="fr-FR" sz="1000" dirty="0"/>
              <a:t> Dan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D75C47C-3380-B3CF-F0C5-E51279ECAE58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A0359-E8C7-A68A-C363-8600104DF882}"/>
              </a:ext>
            </a:extLst>
          </p:cNvPr>
          <p:cNvSpPr/>
          <p:nvPr/>
        </p:nvSpPr>
        <p:spPr>
          <a:xfrm>
            <a:off x="10207772" y="4910003"/>
            <a:ext cx="1424209" cy="2185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France PARA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984D9-838E-F8D9-E92D-47DE3618F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5245" y="4044693"/>
            <a:ext cx="1656365" cy="4382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TEC Shiai 92 Le Plessis 1 et 2 DAN MASC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e 114">
            <a:extLst>
              <a:ext uri="{FF2B5EF4-FFF2-40B4-BE49-F238E27FC236}">
                <a16:creationId xmlns:a16="http://schemas.microsoft.com/office/drawing/2014/main" id="{947770B7-D4B1-C7D6-76AA-883E857C779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flipV="1">
            <a:off x="7822235" y="3805428"/>
            <a:ext cx="2102618" cy="39718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Stage juges kata UV1, UV2 13h00 </a:t>
            </a:r>
          </a:p>
          <a:p>
            <a:pPr marL="0" indent="0"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 Requis : UV4 Le Plessis 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BEA0-D8CB-9C29-7F1A-53F6F267B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059" y="4241509"/>
            <a:ext cx="1824947" cy="3006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PdG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Kata UV1, UV2 =1,2 Dan</a:t>
            </a:r>
          </a:p>
        </p:txBody>
      </p:sp>
    </p:spTree>
    <p:extLst>
      <p:ext uri="{BB962C8B-B14F-4D97-AF65-F5344CB8AC3E}">
        <p14:creationId xmlns:p14="http://schemas.microsoft.com/office/powerpoint/2010/main" val="245783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0B699460-4715-D949-AC46-BA7BE2A45569}"/>
              </a:ext>
            </a:extLst>
          </p:cNvPr>
          <p:cNvSpPr/>
          <p:nvPr/>
        </p:nvSpPr>
        <p:spPr>
          <a:xfrm>
            <a:off x="-260349" y="62196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42662"/>
              </p:ext>
            </p:extLst>
          </p:nvPr>
        </p:nvGraphicFramePr>
        <p:xfrm>
          <a:off x="374050" y="1007166"/>
          <a:ext cx="11499901" cy="5532427"/>
        </p:xfrm>
        <a:graphic>
          <a:graphicData uri="http://schemas.openxmlformats.org/drawingml/2006/table">
            <a:tbl>
              <a:tblPr/>
              <a:tblGrid>
                <a:gridCol w="1642843">
                  <a:extLst>
                    <a:ext uri="{9D8B030D-6E8A-4147-A177-3AD203B41FA5}">
                      <a16:colId xmlns:a16="http://schemas.microsoft.com/office/drawing/2014/main" val="495453734"/>
                    </a:ext>
                  </a:extLst>
                </a:gridCol>
                <a:gridCol w="1642843">
                  <a:extLst>
                    <a:ext uri="{9D8B030D-6E8A-4147-A177-3AD203B41FA5}">
                      <a16:colId xmlns:a16="http://schemas.microsoft.com/office/drawing/2014/main" val="3915813301"/>
                    </a:ext>
                  </a:extLst>
                </a:gridCol>
                <a:gridCol w="1642843">
                  <a:extLst>
                    <a:ext uri="{9D8B030D-6E8A-4147-A177-3AD203B41FA5}">
                      <a16:colId xmlns:a16="http://schemas.microsoft.com/office/drawing/2014/main" val="3684554595"/>
                    </a:ext>
                  </a:extLst>
                </a:gridCol>
                <a:gridCol w="1642843">
                  <a:extLst>
                    <a:ext uri="{9D8B030D-6E8A-4147-A177-3AD203B41FA5}">
                      <a16:colId xmlns:a16="http://schemas.microsoft.com/office/drawing/2014/main" val="1101045844"/>
                    </a:ext>
                  </a:extLst>
                </a:gridCol>
                <a:gridCol w="1642843">
                  <a:extLst>
                    <a:ext uri="{9D8B030D-6E8A-4147-A177-3AD203B41FA5}">
                      <a16:colId xmlns:a16="http://schemas.microsoft.com/office/drawing/2014/main" val="2671069596"/>
                    </a:ext>
                  </a:extLst>
                </a:gridCol>
                <a:gridCol w="1642843">
                  <a:extLst>
                    <a:ext uri="{9D8B030D-6E8A-4147-A177-3AD203B41FA5}">
                      <a16:colId xmlns:a16="http://schemas.microsoft.com/office/drawing/2014/main" val="1835090951"/>
                    </a:ext>
                  </a:extLst>
                </a:gridCol>
                <a:gridCol w="1642843">
                  <a:extLst>
                    <a:ext uri="{9D8B030D-6E8A-4147-A177-3AD203B41FA5}">
                      <a16:colId xmlns:a16="http://schemas.microsoft.com/office/drawing/2014/main" val="2241999280"/>
                    </a:ext>
                  </a:extLst>
                </a:gridCol>
              </a:tblGrid>
              <a:tr h="38831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26109"/>
                  </a:ext>
                </a:extLst>
              </a:tr>
              <a:tr h="8573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29357"/>
                  </a:ext>
                </a:extLst>
              </a:tr>
              <a:tr h="8573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66651"/>
                  </a:ext>
                </a:extLst>
              </a:tr>
              <a:tr h="8573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35205"/>
                  </a:ext>
                </a:extLst>
              </a:tr>
              <a:tr h="8573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14178"/>
                  </a:ext>
                </a:extLst>
              </a:tr>
              <a:tr h="8573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49562"/>
                  </a:ext>
                </a:extLst>
              </a:tr>
              <a:tr h="8573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9184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284" y="134665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Juillet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8DA1C-3D7F-7946-B09C-4E74522D13BF}"/>
              </a:ext>
            </a:extLst>
          </p:cNvPr>
          <p:cNvSpPr/>
          <p:nvPr/>
        </p:nvSpPr>
        <p:spPr>
          <a:xfrm>
            <a:off x="12799017" y="2711627"/>
            <a:ext cx="7832316" cy="4436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PROJET - STAGE SPORTIF D’ETE 1 (Minimes)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77FC-40C8-BD49-91DA-8317DE519D5A}"/>
              </a:ext>
            </a:extLst>
          </p:cNvPr>
          <p:cNvSpPr/>
          <p:nvPr/>
        </p:nvSpPr>
        <p:spPr>
          <a:xfrm>
            <a:off x="21007572" y="2725176"/>
            <a:ext cx="2925355" cy="4285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PROJET - STAGE SPORTIF D’ETE 2 CAD/JUN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D6B8C8-08A9-F20B-5C2B-49D98AAFDDF6}"/>
              </a:ext>
            </a:extLst>
          </p:cNvPr>
          <p:cNvSpPr/>
          <p:nvPr/>
        </p:nvSpPr>
        <p:spPr>
          <a:xfrm>
            <a:off x="12799016" y="3599192"/>
            <a:ext cx="4550955" cy="4285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PROJET - STAGE SPORTIF D’ETE 2 CAD/JUN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43DA2E-F149-4699-D5A0-20D775E0A136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50435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C9ACC15B-CBA4-3D42-954E-5C9F68B702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98342"/>
              </p:ext>
            </p:extLst>
          </p:nvPr>
        </p:nvGraphicFramePr>
        <p:xfrm>
          <a:off x="374050" y="1007166"/>
          <a:ext cx="11513152" cy="5532430"/>
        </p:xfrm>
        <a:graphic>
          <a:graphicData uri="http://schemas.openxmlformats.org/drawingml/2006/table">
            <a:tbl>
              <a:tblPr/>
              <a:tblGrid>
                <a:gridCol w="1644736">
                  <a:extLst>
                    <a:ext uri="{9D8B030D-6E8A-4147-A177-3AD203B41FA5}">
                      <a16:colId xmlns:a16="http://schemas.microsoft.com/office/drawing/2014/main" val="3992249056"/>
                    </a:ext>
                  </a:extLst>
                </a:gridCol>
                <a:gridCol w="1644736">
                  <a:extLst>
                    <a:ext uri="{9D8B030D-6E8A-4147-A177-3AD203B41FA5}">
                      <a16:colId xmlns:a16="http://schemas.microsoft.com/office/drawing/2014/main" val="2577509812"/>
                    </a:ext>
                  </a:extLst>
                </a:gridCol>
                <a:gridCol w="1644736">
                  <a:extLst>
                    <a:ext uri="{9D8B030D-6E8A-4147-A177-3AD203B41FA5}">
                      <a16:colId xmlns:a16="http://schemas.microsoft.com/office/drawing/2014/main" val="3512270716"/>
                    </a:ext>
                  </a:extLst>
                </a:gridCol>
                <a:gridCol w="1644736">
                  <a:extLst>
                    <a:ext uri="{9D8B030D-6E8A-4147-A177-3AD203B41FA5}">
                      <a16:colId xmlns:a16="http://schemas.microsoft.com/office/drawing/2014/main" val="2823982376"/>
                    </a:ext>
                  </a:extLst>
                </a:gridCol>
                <a:gridCol w="1644736">
                  <a:extLst>
                    <a:ext uri="{9D8B030D-6E8A-4147-A177-3AD203B41FA5}">
                      <a16:colId xmlns:a16="http://schemas.microsoft.com/office/drawing/2014/main" val="3411835669"/>
                    </a:ext>
                  </a:extLst>
                </a:gridCol>
                <a:gridCol w="1644736">
                  <a:extLst>
                    <a:ext uri="{9D8B030D-6E8A-4147-A177-3AD203B41FA5}">
                      <a16:colId xmlns:a16="http://schemas.microsoft.com/office/drawing/2014/main" val="2963504287"/>
                    </a:ext>
                  </a:extLst>
                </a:gridCol>
                <a:gridCol w="1644736">
                  <a:extLst>
                    <a:ext uri="{9D8B030D-6E8A-4147-A177-3AD203B41FA5}">
                      <a16:colId xmlns:a16="http://schemas.microsoft.com/office/drawing/2014/main" val="1048154897"/>
                    </a:ext>
                  </a:extLst>
                </a:gridCol>
              </a:tblGrid>
              <a:tr h="45953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76522"/>
                  </a:ext>
                </a:extLst>
              </a:tr>
              <a:tr h="10145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03351"/>
                  </a:ext>
                </a:extLst>
              </a:tr>
              <a:tr h="10145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61183"/>
                  </a:ext>
                </a:extLst>
              </a:tr>
              <a:tr h="10145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02302"/>
                  </a:ext>
                </a:extLst>
              </a:tr>
              <a:tr h="10145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24790"/>
                  </a:ext>
                </a:extLst>
              </a:tr>
              <a:tr h="10145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51878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285" y="108162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Août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B0E71A-6001-1EFD-B229-F778F916F374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44395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0;p15">
            <a:extLst>
              <a:ext uri="{FF2B5EF4-FFF2-40B4-BE49-F238E27FC236}">
                <a16:creationId xmlns:a16="http://schemas.microsoft.com/office/drawing/2014/main" id="{22CA5375-48AA-F34E-9C28-360B9CA32F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32592"/>
              </p:ext>
            </p:extLst>
          </p:nvPr>
        </p:nvGraphicFramePr>
        <p:xfrm>
          <a:off x="374050" y="1033670"/>
          <a:ext cx="11566156" cy="5526157"/>
        </p:xfrm>
        <a:graphic>
          <a:graphicData uri="http://schemas.openxmlformats.org/drawingml/2006/table">
            <a:tbl>
              <a:tblPr/>
              <a:tblGrid>
                <a:gridCol w="1652308">
                  <a:extLst>
                    <a:ext uri="{9D8B030D-6E8A-4147-A177-3AD203B41FA5}">
                      <a16:colId xmlns:a16="http://schemas.microsoft.com/office/drawing/2014/main" val="986685322"/>
                    </a:ext>
                  </a:extLst>
                </a:gridCol>
                <a:gridCol w="1652308">
                  <a:extLst>
                    <a:ext uri="{9D8B030D-6E8A-4147-A177-3AD203B41FA5}">
                      <a16:colId xmlns:a16="http://schemas.microsoft.com/office/drawing/2014/main" val="1356890733"/>
                    </a:ext>
                  </a:extLst>
                </a:gridCol>
                <a:gridCol w="1652308">
                  <a:extLst>
                    <a:ext uri="{9D8B030D-6E8A-4147-A177-3AD203B41FA5}">
                      <a16:colId xmlns:a16="http://schemas.microsoft.com/office/drawing/2014/main" val="2705828006"/>
                    </a:ext>
                  </a:extLst>
                </a:gridCol>
                <a:gridCol w="1652308">
                  <a:extLst>
                    <a:ext uri="{9D8B030D-6E8A-4147-A177-3AD203B41FA5}">
                      <a16:colId xmlns:a16="http://schemas.microsoft.com/office/drawing/2014/main" val="1103456814"/>
                    </a:ext>
                  </a:extLst>
                </a:gridCol>
                <a:gridCol w="1652308">
                  <a:extLst>
                    <a:ext uri="{9D8B030D-6E8A-4147-A177-3AD203B41FA5}">
                      <a16:colId xmlns:a16="http://schemas.microsoft.com/office/drawing/2014/main" val="424142518"/>
                    </a:ext>
                  </a:extLst>
                </a:gridCol>
                <a:gridCol w="1652308">
                  <a:extLst>
                    <a:ext uri="{9D8B030D-6E8A-4147-A177-3AD203B41FA5}">
                      <a16:colId xmlns:a16="http://schemas.microsoft.com/office/drawing/2014/main" val="772842332"/>
                    </a:ext>
                  </a:extLst>
                </a:gridCol>
                <a:gridCol w="1652308">
                  <a:extLst>
                    <a:ext uri="{9D8B030D-6E8A-4147-A177-3AD203B41FA5}">
                      <a16:colId xmlns:a16="http://schemas.microsoft.com/office/drawing/2014/main" val="2979916106"/>
                    </a:ext>
                  </a:extLst>
                </a:gridCol>
              </a:tblGrid>
              <a:tr h="4590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92465"/>
                  </a:ext>
                </a:extLst>
              </a:tr>
              <a:tr h="10134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00980"/>
                  </a:ext>
                </a:extLst>
              </a:tr>
              <a:tr h="10134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69471"/>
                  </a:ext>
                </a:extLst>
              </a:tr>
              <a:tr h="10134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06546"/>
                  </a:ext>
                </a:extLst>
              </a:tr>
              <a:tr h="101343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9564"/>
                  </a:ext>
                </a:extLst>
              </a:tr>
              <a:tr h="10134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49502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050" y="109805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Septembre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F618F-6C17-CB42-862D-DAE780054C74}"/>
              </a:ext>
            </a:extLst>
          </p:cNvPr>
          <p:cNvSpPr/>
          <p:nvPr/>
        </p:nvSpPr>
        <p:spPr>
          <a:xfrm>
            <a:off x="4829052" y="180516"/>
            <a:ext cx="1527298" cy="25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SNR IDF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1E8742-9019-CB47-B2F4-77357BFC3B6E}"/>
              </a:ext>
            </a:extLst>
          </p:cNvPr>
          <p:cNvSpPr/>
          <p:nvPr/>
        </p:nvSpPr>
        <p:spPr>
          <a:xfrm>
            <a:off x="4829052" y="580030"/>
            <a:ext cx="1414993" cy="25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Juges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671F1E-312C-54A6-4968-FF88A1E7630F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04515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0;p15">
            <a:extLst>
              <a:ext uri="{FF2B5EF4-FFF2-40B4-BE49-F238E27FC236}">
                <a16:creationId xmlns:a16="http://schemas.microsoft.com/office/drawing/2014/main" id="{5928BA1B-C20D-4241-96C1-B37E0857FF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11548"/>
              </p:ext>
            </p:extLst>
          </p:nvPr>
        </p:nvGraphicFramePr>
        <p:xfrm>
          <a:off x="374050" y="954158"/>
          <a:ext cx="11526403" cy="5632176"/>
        </p:xfrm>
        <a:graphic>
          <a:graphicData uri="http://schemas.openxmlformats.org/drawingml/2006/table">
            <a:tbl>
              <a:tblPr/>
              <a:tblGrid>
                <a:gridCol w="1646629">
                  <a:extLst>
                    <a:ext uri="{9D8B030D-6E8A-4147-A177-3AD203B41FA5}">
                      <a16:colId xmlns:a16="http://schemas.microsoft.com/office/drawing/2014/main" val="2055831559"/>
                    </a:ext>
                  </a:extLst>
                </a:gridCol>
                <a:gridCol w="1646629">
                  <a:extLst>
                    <a:ext uri="{9D8B030D-6E8A-4147-A177-3AD203B41FA5}">
                      <a16:colId xmlns:a16="http://schemas.microsoft.com/office/drawing/2014/main" val="2673696361"/>
                    </a:ext>
                  </a:extLst>
                </a:gridCol>
                <a:gridCol w="1646629">
                  <a:extLst>
                    <a:ext uri="{9D8B030D-6E8A-4147-A177-3AD203B41FA5}">
                      <a16:colId xmlns:a16="http://schemas.microsoft.com/office/drawing/2014/main" val="2379430259"/>
                    </a:ext>
                  </a:extLst>
                </a:gridCol>
                <a:gridCol w="1646629">
                  <a:extLst>
                    <a:ext uri="{9D8B030D-6E8A-4147-A177-3AD203B41FA5}">
                      <a16:colId xmlns:a16="http://schemas.microsoft.com/office/drawing/2014/main" val="4021289398"/>
                    </a:ext>
                  </a:extLst>
                </a:gridCol>
                <a:gridCol w="1646629">
                  <a:extLst>
                    <a:ext uri="{9D8B030D-6E8A-4147-A177-3AD203B41FA5}">
                      <a16:colId xmlns:a16="http://schemas.microsoft.com/office/drawing/2014/main" val="1138856995"/>
                    </a:ext>
                  </a:extLst>
                </a:gridCol>
                <a:gridCol w="1646629">
                  <a:extLst>
                    <a:ext uri="{9D8B030D-6E8A-4147-A177-3AD203B41FA5}">
                      <a16:colId xmlns:a16="http://schemas.microsoft.com/office/drawing/2014/main" val="1541910794"/>
                    </a:ext>
                  </a:extLst>
                </a:gridCol>
                <a:gridCol w="1646629">
                  <a:extLst>
                    <a:ext uri="{9D8B030D-6E8A-4147-A177-3AD203B41FA5}">
                      <a16:colId xmlns:a16="http://schemas.microsoft.com/office/drawing/2014/main" val="4253880161"/>
                    </a:ext>
                  </a:extLst>
                </a:gridCol>
              </a:tblGrid>
              <a:tr h="39531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71322"/>
                  </a:ext>
                </a:extLst>
              </a:tr>
              <a:tr h="87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805126"/>
                  </a:ext>
                </a:extLst>
              </a:tr>
              <a:tr h="87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91525"/>
                  </a:ext>
                </a:extLst>
              </a:tr>
              <a:tr h="87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2668"/>
                  </a:ext>
                </a:extLst>
              </a:tr>
              <a:tr h="87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30676"/>
                  </a:ext>
                </a:extLst>
              </a:tr>
              <a:tr h="87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06343"/>
                  </a:ext>
                </a:extLst>
              </a:tr>
              <a:tr h="8728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30288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47" y="121413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Octobre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0CE9282-F2E2-1743-BF5B-CD25A9041F99}"/>
              </a:ext>
            </a:extLst>
          </p:cNvPr>
          <p:cNvSpPr/>
          <p:nvPr/>
        </p:nvSpPr>
        <p:spPr>
          <a:xfrm>
            <a:off x="4089973" y="114362"/>
            <a:ext cx="256115" cy="3146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A56CE-3988-6B1E-9019-E21758878BDB}"/>
              </a:ext>
            </a:extLst>
          </p:cNvPr>
          <p:cNvSpPr/>
          <p:nvPr/>
        </p:nvSpPr>
        <p:spPr>
          <a:xfrm>
            <a:off x="12856164" y="4172495"/>
            <a:ext cx="4754611" cy="3005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TESTS ET DEMARRAGE FORMATION CQP / BP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DBD692-086A-ECA7-6D36-2DCDD6D5FA48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85248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0;p15">
            <a:extLst>
              <a:ext uri="{FF2B5EF4-FFF2-40B4-BE49-F238E27FC236}">
                <a16:creationId xmlns:a16="http://schemas.microsoft.com/office/drawing/2014/main" id="{D1EA1AB6-74F4-2C4C-803A-6A68A6A385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39471"/>
              </p:ext>
            </p:extLst>
          </p:nvPr>
        </p:nvGraphicFramePr>
        <p:xfrm>
          <a:off x="169033" y="1033670"/>
          <a:ext cx="11744670" cy="5579167"/>
        </p:xfrm>
        <a:graphic>
          <a:graphicData uri="http://schemas.openxmlformats.org/drawingml/2006/table">
            <a:tbl>
              <a:tblPr/>
              <a:tblGrid>
                <a:gridCol w="1677810">
                  <a:extLst>
                    <a:ext uri="{9D8B030D-6E8A-4147-A177-3AD203B41FA5}">
                      <a16:colId xmlns:a16="http://schemas.microsoft.com/office/drawing/2014/main" val="692843758"/>
                    </a:ext>
                  </a:extLst>
                </a:gridCol>
                <a:gridCol w="1677810">
                  <a:extLst>
                    <a:ext uri="{9D8B030D-6E8A-4147-A177-3AD203B41FA5}">
                      <a16:colId xmlns:a16="http://schemas.microsoft.com/office/drawing/2014/main" val="436878849"/>
                    </a:ext>
                  </a:extLst>
                </a:gridCol>
                <a:gridCol w="1677810">
                  <a:extLst>
                    <a:ext uri="{9D8B030D-6E8A-4147-A177-3AD203B41FA5}">
                      <a16:colId xmlns:a16="http://schemas.microsoft.com/office/drawing/2014/main" val="1691105578"/>
                    </a:ext>
                  </a:extLst>
                </a:gridCol>
                <a:gridCol w="1677810">
                  <a:extLst>
                    <a:ext uri="{9D8B030D-6E8A-4147-A177-3AD203B41FA5}">
                      <a16:colId xmlns:a16="http://schemas.microsoft.com/office/drawing/2014/main" val="4294171274"/>
                    </a:ext>
                  </a:extLst>
                </a:gridCol>
                <a:gridCol w="1677810">
                  <a:extLst>
                    <a:ext uri="{9D8B030D-6E8A-4147-A177-3AD203B41FA5}">
                      <a16:colId xmlns:a16="http://schemas.microsoft.com/office/drawing/2014/main" val="1773883289"/>
                    </a:ext>
                  </a:extLst>
                </a:gridCol>
                <a:gridCol w="1677810">
                  <a:extLst>
                    <a:ext uri="{9D8B030D-6E8A-4147-A177-3AD203B41FA5}">
                      <a16:colId xmlns:a16="http://schemas.microsoft.com/office/drawing/2014/main" val="1913433729"/>
                    </a:ext>
                  </a:extLst>
                </a:gridCol>
                <a:gridCol w="1677810">
                  <a:extLst>
                    <a:ext uri="{9D8B030D-6E8A-4147-A177-3AD203B41FA5}">
                      <a16:colId xmlns:a16="http://schemas.microsoft.com/office/drawing/2014/main" val="3299535940"/>
                    </a:ext>
                  </a:extLst>
                </a:gridCol>
              </a:tblGrid>
              <a:tr h="46341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7343"/>
                  </a:ext>
                </a:extLst>
              </a:tr>
              <a:tr h="10231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F0A3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F0A3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F0A3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F0A3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F0A3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F0A3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F0A3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95292"/>
                  </a:ext>
                </a:extLst>
              </a:tr>
              <a:tr h="10231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81132"/>
                  </a:ext>
                </a:extLst>
              </a:tr>
              <a:tr h="10231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19929"/>
                  </a:ext>
                </a:extLst>
              </a:tr>
              <a:tr h="10231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76920"/>
                  </a:ext>
                </a:extLst>
              </a:tr>
              <a:tr h="10231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F0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F0A3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4309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33" y="147918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Novembre 2024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13EFF-C152-CF4F-9C15-DC8E7BA9D697}"/>
              </a:ext>
            </a:extLst>
          </p:cNvPr>
          <p:cNvSpPr/>
          <p:nvPr/>
        </p:nvSpPr>
        <p:spPr>
          <a:xfrm>
            <a:off x="4536800" y="218910"/>
            <a:ext cx="3009135" cy="421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INDIV 1D SENIORS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453AB-9251-62A2-312E-72A1C8B3145E}"/>
              </a:ext>
            </a:extLst>
          </p:cNvPr>
          <p:cNvSpPr/>
          <p:nvPr/>
        </p:nvSpPr>
        <p:spPr>
          <a:xfrm>
            <a:off x="13036781" y="1881239"/>
            <a:ext cx="4827886" cy="4242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CHPT D’EUROPE SENIORS - MONTPELLIER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AAA7A-F3D3-56EA-FD75-2127D7563FC9}"/>
              </a:ext>
            </a:extLst>
          </p:cNvPr>
          <p:cNvSpPr/>
          <p:nvPr/>
        </p:nvSpPr>
        <p:spPr>
          <a:xfrm>
            <a:off x="6913254" y="2188208"/>
            <a:ext cx="3101040" cy="2345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Champ FRA </a:t>
            </a:r>
            <a:r>
              <a:rPr lang="fr-FR" sz="1000" dirty="0" err="1"/>
              <a:t>Ind</a:t>
            </a:r>
            <a:r>
              <a:rPr lang="fr-FR" sz="1000" dirty="0"/>
              <a:t> 1ère division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44C447-45D5-991A-CDC1-1CC304AD1C13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BE9E7-0362-C4E6-A709-02257192412D}"/>
              </a:ext>
            </a:extLst>
          </p:cNvPr>
          <p:cNvSpPr/>
          <p:nvPr/>
        </p:nvSpPr>
        <p:spPr>
          <a:xfrm>
            <a:off x="10309190" y="1911350"/>
            <a:ext cx="1604513" cy="561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EQUIPE 1ère division </a:t>
            </a:r>
          </a:p>
        </p:txBody>
      </p:sp>
    </p:spTree>
    <p:extLst>
      <p:ext uri="{BB962C8B-B14F-4D97-AF65-F5344CB8AC3E}">
        <p14:creationId xmlns:p14="http://schemas.microsoft.com/office/powerpoint/2010/main" val="166697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D6999C2B-D655-0642-AFFE-0A0124760C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80957"/>
              </p:ext>
            </p:extLst>
          </p:nvPr>
        </p:nvGraphicFramePr>
        <p:xfrm>
          <a:off x="266536" y="1268463"/>
          <a:ext cx="11658927" cy="5370876"/>
        </p:xfrm>
        <a:graphic>
          <a:graphicData uri="http://schemas.openxmlformats.org/drawingml/2006/table">
            <a:tbl>
              <a:tblPr/>
              <a:tblGrid>
                <a:gridCol w="1665561">
                  <a:extLst>
                    <a:ext uri="{9D8B030D-6E8A-4147-A177-3AD203B41FA5}">
                      <a16:colId xmlns:a16="http://schemas.microsoft.com/office/drawing/2014/main" val="2177884891"/>
                    </a:ext>
                  </a:extLst>
                </a:gridCol>
                <a:gridCol w="1665561">
                  <a:extLst>
                    <a:ext uri="{9D8B030D-6E8A-4147-A177-3AD203B41FA5}">
                      <a16:colId xmlns:a16="http://schemas.microsoft.com/office/drawing/2014/main" val="885438817"/>
                    </a:ext>
                  </a:extLst>
                </a:gridCol>
                <a:gridCol w="1665561">
                  <a:extLst>
                    <a:ext uri="{9D8B030D-6E8A-4147-A177-3AD203B41FA5}">
                      <a16:colId xmlns:a16="http://schemas.microsoft.com/office/drawing/2014/main" val="2546097799"/>
                    </a:ext>
                  </a:extLst>
                </a:gridCol>
                <a:gridCol w="1665561">
                  <a:extLst>
                    <a:ext uri="{9D8B030D-6E8A-4147-A177-3AD203B41FA5}">
                      <a16:colId xmlns:a16="http://schemas.microsoft.com/office/drawing/2014/main" val="192785328"/>
                    </a:ext>
                  </a:extLst>
                </a:gridCol>
                <a:gridCol w="1665561">
                  <a:extLst>
                    <a:ext uri="{9D8B030D-6E8A-4147-A177-3AD203B41FA5}">
                      <a16:colId xmlns:a16="http://schemas.microsoft.com/office/drawing/2014/main" val="1134816897"/>
                    </a:ext>
                  </a:extLst>
                </a:gridCol>
                <a:gridCol w="1665561">
                  <a:extLst>
                    <a:ext uri="{9D8B030D-6E8A-4147-A177-3AD203B41FA5}">
                      <a16:colId xmlns:a16="http://schemas.microsoft.com/office/drawing/2014/main" val="2974179845"/>
                    </a:ext>
                  </a:extLst>
                </a:gridCol>
                <a:gridCol w="1665561">
                  <a:extLst>
                    <a:ext uri="{9D8B030D-6E8A-4147-A177-3AD203B41FA5}">
                      <a16:colId xmlns:a16="http://schemas.microsoft.com/office/drawing/2014/main" val="497243072"/>
                    </a:ext>
                  </a:extLst>
                </a:gridCol>
              </a:tblGrid>
              <a:tr h="4461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31774"/>
                  </a:ext>
                </a:extLst>
              </a:tr>
              <a:tr h="9849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7363"/>
                  </a:ext>
                </a:extLst>
              </a:tr>
              <a:tr h="9849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0601"/>
                  </a:ext>
                </a:extLst>
              </a:tr>
              <a:tr h="9849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55479"/>
                  </a:ext>
                </a:extLst>
              </a:tr>
              <a:tr h="9849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4682"/>
                  </a:ext>
                </a:extLst>
              </a:tr>
              <a:tr h="9849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44122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536" y="218661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Décembre 2023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6356350" y="4946650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CC793C-CD8F-9C76-1BF4-7C5820A4B5B1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37274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BC5F5E1-6883-5A41-A72B-E6BC02C03142}"/>
              </a:ext>
            </a:extLst>
          </p:cNvPr>
          <p:cNvSpPr txBox="1">
            <a:spLocks/>
          </p:cNvSpPr>
          <p:nvPr/>
        </p:nvSpPr>
        <p:spPr>
          <a:xfrm>
            <a:off x="161723" y="127464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Comité 92 judo</a:t>
            </a:r>
          </a:p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?? &amp; ??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557333" y="3964297"/>
            <a:ext cx="8825658" cy="2746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CALENDRIER SPORTIF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B76F214-E4A8-EF4E-99AE-2298B8825CCF}"/>
              </a:ext>
            </a:extLst>
          </p:cNvPr>
          <p:cNvSpPr txBox="1">
            <a:spLocks/>
          </p:cNvSpPr>
          <p:nvPr/>
        </p:nvSpPr>
        <p:spPr>
          <a:xfrm>
            <a:off x="2496782" y="4760084"/>
            <a:ext cx="7672456" cy="17535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Septembre 2023 à décembre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action du 92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	    action IDF</a:t>
            </a:r>
          </a:p>
          <a:p>
            <a:pPr marL="0" indent="0">
              <a:buNone/>
            </a:pPr>
            <a:endParaRPr lang="fr-FR" sz="400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http://www.giab.fr/wp-content/uploads/2016/02/calendrier.png">
            <a:extLst>
              <a:ext uri="{FF2B5EF4-FFF2-40B4-BE49-F238E27FC236}">
                <a16:creationId xmlns:a16="http://schemas.microsoft.com/office/drawing/2014/main" id="{2F7E5708-6EE2-BC47-92BC-3037BD62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10" y="1043030"/>
            <a:ext cx="3979103" cy="24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B353A2E-AE68-2443-9D02-58E42E8EFDE0}"/>
              </a:ext>
            </a:extLst>
          </p:cNvPr>
          <p:cNvSpPr/>
          <p:nvPr/>
        </p:nvSpPr>
        <p:spPr>
          <a:xfrm>
            <a:off x="2798618" y="5943344"/>
            <a:ext cx="256115" cy="31460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7CE1FA-1D3A-16F1-57C3-89DCA49B0724}"/>
              </a:ext>
            </a:extLst>
          </p:cNvPr>
          <p:cNvSpPr txBox="1"/>
          <p:nvPr/>
        </p:nvSpPr>
        <p:spPr>
          <a:xfrm>
            <a:off x="10623307" y="605215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926E550-8790-0CE7-08BF-D844B5AFCFE9}"/>
              </a:ext>
            </a:extLst>
          </p:cNvPr>
          <p:cNvSpPr/>
          <p:nvPr/>
        </p:nvSpPr>
        <p:spPr>
          <a:xfrm>
            <a:off x="2738253" y="5479554"/>
            <a:ext cx="256115" cy="31460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25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0;p15">
            <a:extLst>
              <a:ext uri="{FF2B5EF4-FFF2-40B4-BE49-F238E27FC236}">
                <a16:creationId xmlns:a16="http://schemas.microsoft.com/office/drawing/2014/main" id="{ECCA8393-A33E-8445-B289-98E993EAA461}"/>
              </a:ext>
            </a:extLst>
          </p:cNvPr>
          <p:cNvSpPr/>
          <p:nvPr/>
        </p:nvSpPr>
        <p:spPr>
          <a:xfrm>
            <a:off x="0" y="-32657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245958"/>
            <a:ext cx="12192000" cy="1032317"/>
          </a:xfrm>
        </p:spPr>
        <p:txBody>
          <a:bodyPr/>
          <a:lstStyle/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96" y="2477822"/>
            <a:ext cx="2423607" cy="13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84;p15">
            <a:extLst>
              <a:ext uri="{FF2B5EF4-FFF2-40B4-BE49-F238E27FC236}">
                <a16:creationId xmlns:a16="http://schemas.microsoft.com/office/drawing/2014/main" id="{3C677BAA-0632-EC5F-0243-DC7C8A3FFD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6;p15">
            <a:extLst>
              <a:ext uri="{FF2B5EF4-FFF2-40B4-BE49-F238E27FC236}">
                <a16:creationId xmlns:a16="http://schemas.microsoft.com/office/drawing/2014/main" id="{0047541C-CEE8-5541-90E1-C0D1E4F21E98}"/>
              </a:ext>
            </a:extLst>
          </p:cNvPr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87;p15">
            <a:extLst>
              <a:ext uri="{FF2B5EF4-FFF2-40B4-BE49-F238E27FC236}">
                <a16:creationId xmlns:a16="http://schemas.microsoft.com/office/drawing/2014/main" id="{182E225A-8A97-EA44-5732-9291F48951C1}"/>
              </a:ext>
            </a:extLst>
          </p:cNvPr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81;p15">
            <a:extLst>
              <a:ext uri="{FF2B5EF4-FFF2-40B4-BE49-F238E27FC236}">
                <a16:creationId xmlns:a16="http://schemas.microsoft.com/office/drawing/2014/main" id="{1929ABCE-4D10-43F0-8E1F-3631E21DB2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82DFD2D2-3714-4EAA-9048-3341930BBCE2}"/>
              </a:ext>
            </a:extLst>
          </p:cNvPr>
          <p:cNvSpPr txBox="1">
            <a:spLocks/>
          </p:cNvSpPr>
          <p:nvPr/>
        </p:nvSpPr>
        <p:spPr>
          <a:xfrm>
            <a:off x="161723" y="127464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 &amp; 24 Mai 2022</a:t>
            </a:r>
          </a:p>
        </p:txBody>
      </p:sp>
      <p:sp>
        <p:nvSpPr>
          <p:cNvPr id="17" name="Google Shape;82;p15">
            <a:extLst>
              <a:ext uri="{FF2B5EF4-FFF2-40B4-BE49-F238E27FC236}">
                <a16:creationId xmlns:a16="http://schemas.microsoft.com/office/drawing/2014/main" id="{3353006E-9CEB-ECF0-41EB-CB930C84DFE5}"/>
              </a:ext>
            </a:extLst>
          </p:cNvPr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3DEF7-1E2D-0E9C-28CB-066085AA05AD}"/>
              </a:ext>
            </a:extLst>
          </p:cNvPr>
          <p:cNvSpPr txBox="1"/>
          <p:nvPr/>
        </p:nvSpPr>
        <p:spPr>
          <a:xfrm>
            <a:off x="10073077" y="5728643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413438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316457" y="1489067"/>
          <a:ext cx="4607370" cy="4114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 / Cat.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Flèche droite 17"/>
          <p:cNvSpPr/>
          <p:nvPr/>
        </p:nvSpPr>
        <p:spPr>
          <a:xfrm>
            <a:off x="6378098" y="1489067"/>
            <a:ext cx="145626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8144540" y="1397383"/>
          <a:ext cx="367341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TOTAL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IDF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32/40 cat.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9404723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Benjamin/e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88447A4-3118-D942-B407-44DC8D6A33E3}"/>
              </a:ext>
            </a:extLst>
          </p:cNvPr>
          <p:cNvSpPr txBox="1"/>
          <p:nvPr/>
        </p:nvSpPr>
        <p:spPr>
          <a:xfrm>
            <a:off x="316457" y="5792990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(Repêchage Intégral)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A3ECB4-F189-1175-6816-06F80068BB3C}"/>
              </a:ext>
            </a:extLst>
          </p:cNvPr>
          <p:cNvSpPr txBox="1"/>
          <p:nvPr/>
        </p:nvSpPr>
        <p:spPr>
          <a:xfrm>
            <a:off x="6876790" y="5608324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3 minimum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08B70C-4893-0CD2-482A-6AE9FA438BAA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 de 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C6DA6D-31A0-E094-A70D-C0055ED4DFBD}"/>
              </a:ext>
            </a:extLst>
          </p:cNvPr>
          <p:cNvSpPr txBox="1"/>
          <p:nvPr/>
        </p:nvSpPr>
        <p:spPr>
          <a:xfrm>
            <a:off x="5199263" y="3125584"/>
            <a:ext cx="6135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bonus M et 2 bonus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titre exceptionnel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comité à soumettre à la commission sportive de la ligue.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(Avis médical)</a:t>
            </a:r>
          </a:p>
        </p:txBody>
      </p:sp>
    </p:spTree>
    <p:extLst>
      <p:ext uri="{BB962C8B-B14F-4D97-AF65-F5344CB8AC3E}">
        <p14:creationId xmlns:p14="http://schemas.microsoft.com/office/powerpoint/2010/main" val="237088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02614" y="1437571"/>
          <a:ext cx="5232642" cy="4114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 Global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8000007" y="3985230"/>
            <a:ext cx="41346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Coupe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 minimes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6289047" y="1456180"/>
            <a:ext cx="145626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8341249" y="1304407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IDF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Flèche droite 19"/>
          <p:cNvSpPr/>
          <p:nvPr/>
        </p:nvSpPr>
        <p:spPr>
          <a:xfrm rot="5400000">
            <a:off x="9728063" y="2587589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9404723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Minime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F9F841-E0FA-C747-B29D-0774B0D36AFB}"/>
              </a:ext>
            </a:extLst>
          </p:cNvPr>
          <p:cNvSpPr txBox="1"/>
          <p:nvPr/>
        </p:nvSpPr>
        <p:spPr>
          <a:xfrm>
            <a:off x="402614" y="5934670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B41C28-D94C-3A23-B695-68F38AD580A4}"/>
              </a:ext>
            </a:extLst>
          </p:cNvPr>
          <p:cNvSpPr txBox="1"/>
          <p:nvPr/>
        </p:nvSpPr>
        <p:spPr>
          <a:xfrm>
            <a:off x="6876790" y="5608324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3 minimum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2A8242-A0B6-27AB-AAFB-2B4361F512CF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 de travail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96357D-4F68-CAB1-7879-696379EAC4FF}"/>
              </a:ext>
            </a:extLst>
          </p:cNvPr>
          <p:cNvSpPr txBox="1"/>
          <p:nvPr/>
        </p:nvSpPr>
        <p:spPr>
          <a:xfrm>
            <a:off x="5742403" y="2911625"/>
            <a:ext cx="33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Minimum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sélectionné(e)s  Maximum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sélectionné(e)s  par catégorie.</a:t>
            </a:r>
          </a:p>
        </p:txBody>
      </p:sp>
    </p:spTree>
    <p:extLst>
      <p:ext uri="{BB962C8B-B14F-4D97-AF65-F5344CB8AC3E}">
        <p14:creationId xmlns:p14="http://schemas.microsoft.com/office/powerpoint/2010/main" val="288809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;p15">
            <a:extLst>
              <a:ext uri="{FF2B5EF4-FFF2-40B4-BE49-F238E27FC236}">
                <a16:creationId xmlns:a16="http://schemas.microsoft.com/office/drawing/2014/main" id="{1D679F00-04F5-2E4A-B4FE-8BEB0BB499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-15624"/>
            <a:ext cx="9404723" cy="1159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Cadet/te 1D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40729" y="1587139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Flèche droite 10"/>
          <p:cNvSpPr/>
          <p:nvPr/>
        </p:nvSpPr>
        <p:spPr>
          <a:xfrm>
            <a:off x="5181600" y="1532816"/>
            <a:ext cx="1686651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191896" y="1469496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IDF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>
          <a:xfrm rot="5400000">
            <a:off x="9151401" y="3143242"/>
            <a:ext cx="1266546" cy="64807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29" name="Sous-titre 2"/>
          <p:cNvSpPr>
            <a:spLocks noGrp="1"/>
          </p:cNvSpPr>
          <p:nvPr>
            <p:ph type="subTitle" idx="1"/>
          </p:nvPr>
        </p:nvSpPr>
        <p:spPr>
          <a:xfrm>
            <a:off x="7978132" y="4683748"/>
            <a:ext cx="3659004" cy="12665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France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1D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168936" y="893696"/>
            <a:ext cx="3231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Chpt IDF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56C5B5-2768-8F4D-AB99-BF2FB13ECE21}"/>
              </a:ext>
            </a:extLst>
          </p:cNvPr>
          <p:cNvSpPr txBox="1"/>
          <p:nvPr/>
        </p:nvSpPr>
        <p:spPr>
          <a:xfrm>
            <a:off x="340729" y="5950294"/>
            <a:ext cx="499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Formule de compétition</a:t>
            </a:r>
          </a:p>
          <a:p>
            <a:r>
              <a:rPr lang="fr-FR" dirty="0"/>
              <a:t>Tableau (double repêchage)</a:t>
            </a: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C4CB8A-6835-7447-ADAA-20AC2A95862E}"/>
              </a:ext>
            </a:extLst>
          </p:cNvPr>
          <p:cNvSpPr txBox="1"/>
          <p:nvPr/>
        </p:nvSpPr>
        <p:spPr>
          <a:xfrm>
            <a:off x="3740877" y="2317025"/>
            <a:ext cx="452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Les </a:t>
            </a:r>
            <a:r>
              <a:rPr lang="fr-FR" i="1" dirty="0" err="1"/>
              <a:t>qualifié.es</a:t>
            </a:r>
            <a:r>
              <a:rPr lang="fr-FR" i="1" dirty="0"/>
              <a:t> au championnat de France N-1 sont automatiquement </a:t>
            </a:r>
            <a:r>
              <a:rPr lang="fr-FR" i="1" dirty="0" err="1"/>
              <a:t>qualifié.es</a:t>
            </a:r>
            <a:r>
              <a:rPr lang="fr-FR" i="1" dirty="0"/>
              <a:t> au championnat IDF de l’année N.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2BA34C-EC11-FB2B-CF26-5B9EC86FEC3D}"/>
              </a:ext>
            </a:extLst>
          </p:cNvPr>
          <p:cNvSpPr txBox="1"/>
          <p:nvPr/>
        </p:nvSpPr>
        <p:spPr>
          <a:xfrm>
            <a:off x="4590805" y="5698060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surface (minimum) : 6</a:t>
            </a:r>
          </a:p>
          <a:p>
            <a:r>
              <a:rPr lang="fr-FR" dirty="0"/>
              <a:t>Pesées : 2 </a:t>
            </a:r>
          </a:p>
          <a:p>
            <a:r>
              <a:rPr lang="fr-FR" dirty="0"/>
              <a:t>ETR : 2 minimum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E79EFE-AF50-3DD4-AAC8-791DA1E10B01}"/>
              </a:ext>
            </a:extLst>
          </p:cNvPr>
          <p:cNvSpPr txBox="1"/>
          <p:nvPr/>
        </p:nvSpPr>
        <p:spPr>
          <a:xfrm>
            <a:off x="10132998" y="2834005"/>
            <a:ext cx="195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10 premiers de la </a:t>
            </a:r>
            <a:r>
              <a:rPr lang="fr-FR" i="1" dirty="0" err="1"/>
              <a:t>ranking</a:t>
            </a:r>
            <a:endParaRPr lang="fr-FR" i="1" dirty="0"/>
          </a:p>
          <a:p>
            <a:pPr algn="ctr"/>
            <a:r>
              <a:rPr lang="fr-FR" i="1" dirty="0"/>
              <a:t>directement </a:t>
            </a:r>
            <a:r>
              <a:rPr lang="fr-FR" i="1" dirty="0" err="1"/>
              <a:t>qualifié.es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846F18-56CF-7191-E5D2-4F4B5D6FA344}"/>
              </a:ext>
            </a:extLst>
          </p:cNvPr>
          <p:cNvSpPr txBox="1"/>
          <p:nvPr/>
        </p:nvSpPr>
        <p:spPr>
          <a:xfrm>
            <a:off x="3740877" y="3765709"/>
            <a:ext cx="481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Tête de série </a:t>
            </a:r>
            <a:r>
              <a:rPr lang="fr-FR" dirty="0">
                <a:highlight>
                  <a:srgbClr val="FFFF00"/>
                </a:highlight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Podium IDF N-1 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en 3)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Ranking</a:t>
            </a:r>
            <a:r>
              <a:rPr lang="fr-FR" dirty="0"/>
              <a:t> : du 10 au 30</a:t>
            </a:r>
            <a:r>
              <a:rPr lang="fr-FR" baseline="30000" dirty="0"/>
              <a:t>e </a:t>
            </a:r>
            <a:r>
              <a:rPr lang="fr-FR" dirty="0"/>
              <a:t>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et 4</a:t>
            </a:r>
            <a:r>
              <a:rPr lang="fr-FR" baseline="30000" dirty="0"/>
              <a:t>e</a:t>
            </a:r>
            <a:r>
              <a:rPr lang="fr-FR" dirty="0"/>
              <a:t> en 3, suivant en 5)</a:t>
            </a:r>
          </a:p>
          <a:p>
            <a:pPr marL="285750" indent="-285750">
              <a:buFontTx/>
              <a:buChar char="-"/>
            </a:pPr>
            <a:r>
              <a:rPr lang="fr-FR" dirty="0"/>
              <a:t>1er de chaque comité (en 5)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9CB9FDE-E878-682E-DC00-A51E2E5E2141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65405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;p15">
            <a:extLst>
              <a:ext uri="{FF2B5EF4-FFF2-40B4-BE49-F238E27FC236}">
                <a16:creationId xmlns:a16="http://schemas.microsoft.com/office/drawing/2014/main" id="{7CED9253-7B9E-5C41-BB96-FBB638A842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475809" y="1804649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5784147" y="3442577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7131050" y="3244298"/>
            <a:ext cx="506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Coupe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 cadet(te)s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13447"/>
            <a:ext cx="11060482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</a:t>
            </a:r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Cadet/te – 2D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43E6E7-6167-FB6E-335D-0B4C3318AAA0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35534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8B07F7BE-0013-E44F-A46D-10EB28A414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26317"/>
            <a:ext cx="12192000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Cadet/te Espoir</a:t>
            </a:r>
          </a:p>
        </p:txBody>
      </p:sp>
      <p:sp>
        <p:nvSpPr>
          <p:cNvPr id="25" name="Sous-titre 2"/>
          <p:cNvSpPr>
            <a:spLocks noGrp="1"/>
          </p:cNvSpPr>
          <p:nvPr>
            <p:ph type="subTitle" idx="1"/>
          </p:nvPr>
        </p:nvSpPr>
        <p:spPr>
          <a:xfrm>
            <a:off x="96076" y="1140818"/>
            <a:ext cx="8959861" cy="64807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(Réservé Cadets 1)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160758" y="3429000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6577952" y="3211381"/>
            <a:ext cx="506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Coupe de France Espoir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 cadet(te)s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875B909-1FD5-5746-B41D-DD4C6D254A6F}"/>
              </a:ext>
            </a:extLst>
          </p:cNvPr>
          <p:cNvGraphicFramePr>
            <a:graphicFrameLocks noGrp="1"/>
          </p:cNvGraphicFramePr>
          <p:nvPr/>
        </p:nvGraphicFramePr>
        <p:xfrm>
          <a:off x="964641" y="1826309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04D8315-5C2F-736F-80C2-82BC8AF598BD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54724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0;p15">
            <a:extLst>
              <a:ext uri="{FF2B5EF4-FFF2-40B4-BE49-F238E27FC236}">
                <a16:creationId xmlns:a16="http://schemas.microsoft.com/office/drawing/2014/main" id="{0E5285A8-D5E2-0440-8449-4336BBB629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6565"/>
            <a:ext cx="10797988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Cadet/te - Equipe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27662" y="1322093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Flèche droite 15"/>
          <p:cNvSpPr/>
          <p:nvPr/>
        </p:nvSpPr>
        <p:spPr>
          <a:xfrm>
            <a:off x="5434554" y="1252191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7566512" y="1316635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000" b="1" baseline="0" dirty="0"/>
                        <a:t>Equipes</a:t>
                      </a:r>
                      <a:r>
                        <a:rPr lang="fr-FR" sz="2400" b="1" baseline="0" dirty="0"/>
                        <a:t> </a:t>
                      </a:r>
                      <a:r>
                        <a:rPr lang="fr-FR" sz="2400" b="1" dirty="0"/>
                        <a:t>IDF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Flèche droite 18"/>
          <p:cNvSpPr/>
          <p:nvPr/>
        </p:nvSpPr>
        <p:spPr>
          <a:xfrm rot="5400000">
            <a:off x="8289130" y="2795670"/>
            <a:ext cx="1786239" cy="718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7513552" y="4078353"/>
            <a:ext cx="45461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équipes cadet(te)s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A5811F-4D34-C84B-AB6C-08B5CC2C9861}"/>
              </a:ext>
            </a:extLst>
          </p:cNvPr>
          <p:cNvSpPr txBox="1"/>
          <p:nvPr/>
        </p:nvSpPr>
        <p:spPr>
          <a:xfrm>
            <a:off x="110719" y="6098650"/>
            <a:ext cx="643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Formule de compétition</a:t>
            </a:r>
            <a:r>
              <a:rPr lang="fr-FR" b="1" i="1" dirty="0"/>
              <a:t> : </a:t>
            </a:r>
            <a:r>
              <a:rPr lang="fr-FR" dirty="0"/>
              <a:t>Tableau (double repêchage)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2F00DA-CA53-1647-8F3C-981411CAD644}"/>
              </a:ext>
            </a:extLst>
          </p:cNvPr>
          <p:cNvSpPr txBox="1"/>
          <p:nvPr/>
        </p:nvSpPr>
        <p:spPr>
          <a:xfrm>
            <a:off x="9245546" y="2534614"/>
            <a:ext cx="277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+ bonus Equipe F &amp; M attribué au club</a:t>
            </a:r>
          </a:p>
          <a:p>
            <a:pPr algn="ctr"/>
            <a:r>
              <a:rPr lang="fr-FR" sz="1600" b="1" dirty="0"/>
              <a:t>(si podium d’une équipe IDF au championnat de France N-1)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F42397-244B-7264-0AF9-AACCE4A51618}"/>
              </a:ext>
            </a:extLst>
          </p:cNvPr>
          <p:cNvSpPr txBox="1"/>
          <p:nvPr/>
        </p:nvSpPr>
        <p:spPr>
          <a:xfrm>
            <a:off x="3957288" y="2562020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surface (minimum) : 6</a:t>
            </a:r>
          </a:p>
          <a:p>
            <a:r>
              <a:rPr lang="fr-FR" dirty="0"/>
              <a:t>Pesées : 2 </a:t>
            </a:r>
          </a:p>
          <a:p>
            <a:r>
              <a:rPr lang="fr-FR" dirty="0"/>
              <a:t>ETR : 2 minimum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D81340-050E-2556-46D4-4ECE903C39D4}"/>
              </a:ext>
            </a:extLst>
          </p:cNvPr>
          <p:cNvSpPr txBox="1"/>
          <p:nvPr/>
        </p:nvSpPr>
        <p:spPr>
          <a:xfrm>
            <a:off x="3868976" y="3786278"/>
            <a:ext cx="3825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Tête de série </a:t>
            </a:r>
            <a:r>
              <a:rPr lang="fr-FR" dirty="0">
                <a:highlight>
                  <a:srgbClr val="FFFF00"/>
                </a:highlight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Podium IDF N-1 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en 3)</a:t>
            </a:r>
          </a:p>
          <a:p>
            <a:pPr marL="285750" indent="-285750">
              <a:buFontTx/>
              <a:buChar char="-"/>
            </a:pPr>
            <a:r>
              <a:rPr lang="fr-FR" dirty="0"/>
              <a:t>5</a:t>
            </a:r>
            <a:r>
              <a:rPr lang="fr-FR" baseline="30000" dirty="0"/>
              <a:t>e</a:t>
            </a:r>
            <a:r>
              <a:rPr lang="fr-FR" dirty="0"/>
              <a:t> et 7</a:t>
            </a:r>
            <a:r>
              <a:rPr lang="fr-FR" baseline="30000" dirty="0"/>
              <a:t>e</a:t>
            </a:r>
            <a:r>
              <a:rPr lang="fr-FR" dirty="0"/>
              <a:t> France N-1 en 1 (si il y en a)</a:t>
            </a:r>
          </a:p>
          <a:p>
            <a:pPr marL="285750" indent="-285750">
              <a:buFontTx/>
              <a:buChar char="-"/>
            </a:pPr>
            <a:r>
              <a:rPr lang="fr-FR" dirty="0"/>
              <a:t>Autres sélectionnés France N-1 en 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8F226A-DCEE-2618-6C35-9625DC593C73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486154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0;p15">
            <a:extLst>
              <a:ext uri="{FF2B5EF4-FFF2-40B4-BE49-F238E27FC236}">
                <a16:creationId xmlns:a16="http://schemas.microsoft.com/office/drawing/2014/main" id="{59E7EE50-22E6-E644-9F7E-589A74A436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1528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Junior 1D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83960" y="1549577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4813599" y="1760299"/>
            <a:ext cx="2092556" cy="4929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8221199" y="1586753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000" b="1" baseline="0" dirty="0">
                          <a:solidFill>
                            <a:schemeClr val="bg1"/>
                          </a:solidFill>
                        </a:rPr>
                        <a:t>Chpt IDF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ZoneTexte 7"/>
          <p:cNvSpPr txBox="1">
            <a:spLocks noChangeArrowheads="1"/>
          </p:cNvSpPr>
          <p:nvPr/>
        </p:nvSpPr>
        <p:spPr bwMode="auto">
          <a:xfrm>
            <a:off x="7563463" y="4810136"/>
            <a:ext cx="4546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 Juniors</a:t>
            </a:r>
          </a:p>
        </p:txBody>
      </p:sp>
      <p:sp>
        <p:nvSpPr>
          <p:cNvPr id="26" name="Flèche droite 25"/>
          <p:cNvSpPr/>
          <p:nvPr/>
        </p:nvSpPr>
        <p:spPr>
          <a:xfrm rot="5400000">
            <a:off x="8845866" y="3300883"/>
            <a:ext cx="1786434" cy="66872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5DE8B7-E426-C242-9AFB-F49E933D74B1}"/>
              </a:ext>
            </a:extLst>
          </p:cNvPr>
          <p:cNvSpPr txBox="1"/>
          <p:nvPr/>
        </p:nvSpPr>
        <p:spPr>
          <a:xfrm>
            <a:off x="383960" y="5946198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Formule de compétition</a:t>
            </a:r>
          </a:p>
          <a:p>
            <a:r>
              <a:rPr lang="fr-FR" dirty="0"/>
              <a:t>Tableau (double repêchage)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39CDA6-C654-D940-A1B7-A08C9898068A}"/>
              </a:ext>
            </a:extLst>
          </p:cNvPr>
          <p:cNvSpPr txBox="1"/>
          <p:nvPr/>
        </p:nvSpPr>
        <p:spPr>
          <a:xfrm>
            <a:off x="3999396" y="2434914"/>
            <a:ext cx="386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Les </a:t>
            </a:r>
            <a:r>
              <a:rPr lang="fr-FR" i="1" dirty="0" err="1"/>
              <a:t>qualifié.es</a:t>
            </a:r>
            <a:r>
              <a:rPr lang="fr-FR" i="1" dirty="0"/>
              <a:t> au championnat de France N-1 sont automatiquement </a:t>
            </a:r>
            <a:r>
              <a:rPr lang="fr-FR" i="1" dirty="0" err="1"/>
              <a:t>qualifié.es</a:t>
            </a:r>
            <a:r>
              <a:rPr lang="fr-FR" i="1" dirty="0"/>
              <a:t> au championnat IDF de l’année N.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56ADEA-2D1B-63CA-E6BE-9529DAB3E109}"/>
              </a:ext>
            </a:extLst>
          </p:cNvPr>
          <p:cNvSpPr txBox="1"/>
          <p:nvPr/>
        </p:nvSpPr>
        <p:spPr>
          <a:xfrm>
            <a:off x="10132998" y="2834005"/>
            <a:ext cx="195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10 premiers de la </a:t>
            </a:r>
            <a:r>
              <a:rPr lang="fr-FR" i="1" dirty="0" err="1"/>
              <a:t>ranking</a:t>
            </a:r>
            <a:endParaRPr lang="fr-FR" i="1" dirty="0"/>
          </a:p>
          <a:p>
            <a:pPr algn="ctr"/>
            <a:r>
              <a:rPr lang="fr-FR" i="1" dirty="0"/>
              <a:t>directement </a:t>
            </a:r>
            <a:r>
              <a:rPr lang="fr-FR" i="1" dirty="0" err="1"/>
              <a:t>qualifié.es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BF8C6E-59A6-416F-2518-3563827E5D59}"/>
              </a:ext>
            </a:extLst>
          </p:cNvPr>
          <p:cNvSpPr txBox="1"/>
          <p:nvPr/>
        </p:nvSpPr>
        <p:spPr>
          <a:xfrm>
            <a:off x="3999396" y="5617383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surface (minimum) : 6</a:t>
            </a:r>
          </a:p>
          <a:p>
            <a:r>
              <a:rPr lang="fr-FR" dirty="0"/>
              <a:t>Pesées : 2 </a:t>
            </a:r>
          </a:p>
          <a:p>
            <a:r>
              <a:rPr lang="fr-FR" dirty="0"/>
              <a:t>ETR : 2 minimum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EDB276-2AE4-C3AE-9E6E-F60F511C71BC}"/>
              </a:ext>
            </a:extLst>
          </p:cNvPr>
          <p:cNvSpPr txBox="1"/>
          <p:nvPr/>
        </p:nvSpPr>
        <p:spPr>
          <a:xfrm>
            <a:off x="3740877" y="3765709"/>
            <a:ext cx="481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Tête de série </a:t>
            </a:r>
            <a:r>
              <a:rPr lang="fr-FR" dirty="0">
                <a:highlight>
                  <a:srgbClr val="FFFF00"/>
                </a:highlight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Podium IDF N-1 (1 e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en 3)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Ranking</a:t>
            </a:r>
            <a:r>
              <a:rPr lang="fr-FR" dirty="0"/>
              <a:t> : du 10 au 30</a:t>
            </a:r>
            <a:r>
              <a:rPr lang="fr-FR" baseline="30000" dirty="0"/>
              <a:t>e </a:t>
            </a:r>
            <a:r>
              <a:rPr lang="fr-FR" dirty="0"/>
              <a:t>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et 4</a:t>
            </a:r>
            <a:r>
              <a:rPr lang="fr-FR" baseline="30000" dirty="0"/>
              <a:t>e</a:t>
            </a:r>
            <a:r>
              <a:rPr lang="fr-FR" dirty="0"/>
              <a:t> en 3, suivant en 5)</a:t>
            </a:r>
          </a:p>
          <a:p>
            <a:pPr marL="285750" indent="-285750">
              <a:buFontTx/>
              <a:buChar char="-"/>
            </a:pPr>
            <a:r>
              <a:rPr lang="fr-FR" dirty="0"/>
              <a:t>1er de chaque comité (en 5)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1F87D4-FC61-1524-26A6-5974BAC2EF84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64916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0;p15">
            <a:extLst>
              <a:ext uri="{FF2B5EF4-FFF2-40B4-BE49-F238E27FC236}">
                <a16:creationId xmlns:a16="http://schemas.microsoft.com/office/drawing/2014/main" id="{98A00391-C33E-2541-8F1F-19ED615541A7}"/>
              </a:ext>
            </a:extLst>
          </p:cNvPr>
          <p:cNvSpPr/>
          <p:nvPr/>
        </p:nvSpPr>
        <p:spPr>
          <a:xfrm>
            <a:off x="0" y="37109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85854" y="12331"/>
            <a:ext cx="11082851" cy="1152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Junior Equipe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52224" y="1337643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Flèche droite 18"/>
          <p:cNvSpPr/>
          <p:nvPr/>
        </p:nvSpPr>
        <p:spPr>
          <a:xfrm>
            <a:off x="4517882" y="1587077"/>
            <a:ext cx="213348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7741940" y="1518595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000" b="1" baseline="0" dirty="0"/>
                        <a:t>Equipes</a:t>
                      </a:r>
                      <a:r>
                        <a:rPr lang="fr-FR" sz="2400" b="1" baseline="0" dirty="0"/>
                        <a:t> </a:t>
                      </a:r>
                      <a:r>
                        <a:rPr lang="fr-FR" sz="2400" b="1" dirty="0"/>
                        <a:t>IDF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  <a:endParaRPr lang="fr-FR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Flèche droite 20"/>
          <p:cNvSpPr/>
          <p:nvPr/>
        </p:nvSpPr>
        <p:spPr>
          <a:xfrm rot="5400000">
            <a:off x="7835588" y="3152805"/>
            <a:ext cx="1904955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7"/>
          <p:cNvSpPr txBox="1">
            <a:spLocks noChangeArrowheads="1"/>
          </p:cNvSpPr>
          <p:nvPr/>
        </p:nvSpPr>
        <p:spPr bwMode="auto">
          <a:xfrm>
            <a:off x="7245265" y="4662432"/>
            <a:ext cx="5060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équipes juniors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75C570-DF52-7544-95E5-3A1BEEB5FB20}"/>
              </a:ext>
            </a:extLst>
          </p:cNvPr>
          <p:cNvSpPr txBox="1"/>
          <p:nvPr/>
        </p:nvSpPr>
        <p:spPr>
          <a:xfrm>
            <a:off x="8950084" y="2927500"/>
            <a:ext cx="3241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+ bonus Equipe F &amp; M attribué au club (si podium d’une équipe IDF au championnat de France N-1)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64EDA1-4095-C14E-81D5-D956E2C5A8D3}"/>
              </a:ext>
            </a:extLst>
          </p:cNvPr>
          <p:cNvSpPr txBox="1"/>
          <p:nvPr/>
        </p:nvSpPr>
        <p:spPr>
          <a:xfrm>
            <a:off x="110719" y="5616539"/>
            <a:ext cx="643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Formule de compétition</a:t>
            </a:r>
            <a:r>
              <a:rPr lang="fr-FR" b="1" i="1" dirty="0"/>
              <a:t> : </a:t>
            </a:r>
            <a:r>
              <a:rPr lang="fr-FR" dirty="0"/>
              <a:t>Tableau (double repêchage)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72C104-8CFF-CF93-3126-425CA944B229}"/>
              </a:ext>
            </a:extLst>
          </p:cNvPr>
          <p:cNvSpPr txBox="1"/>
          <p:nvPr/>
        </p:nvSpPr>
        <p:spPr>
          <a:xfrm>
            <a:off x="3812130" y="2649348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surface (minimum) : 6</a:t>
            </a:r>
          </a:p>
          <a:p>
            <a:r>
              <a:rPr lang="fr-FR" dirty="0"/>
              <a:t>Pesées : 2 </a:t>
            </a:r>
          </a:p>
          <a:p>
            <a:r>
              <a:rPr lang="fr-FR" dirty="0"/>
              <a:t>ETR : 2 minimum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8AFD48-CADE-7F40-36C9-9C2266E42796}"/>
              </a:ext>
            </a:extLst>
          </p:cNvPr>
          <p:cNvSpPr txBox="1"/>
          <p:nvPr/>
        </p:nvSpPr>
        <p:spPr>
          <a:xfrm>
            <a:off x="3740877" y="3765709"/>
            <a:ext cx="481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Tête de série </a:t>
            </a:r>
            <a:r>
              <a:rPr lang="fr-FR" dirty="0">
                <a:highlight>
                  <a:srgbClr val="FFFF00"/>
                </a:highlight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Podium IDF N-1 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en 3)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Ranking</a:t>
            </a:r>
            <a:r>
              <a:rPr lang="fr-FR" dirty="0"/>
              <a:t> : du 10 au 20</a:t>
            </a:r>
            <a:r>
              <a:rPr lang="fr-FR" baseline="30000" dirty="0"/>
              <a:t>e </a:t>
            </a:r>
            <a:r>
              <a:rPr lang="fr-FR" dirty="0"/>
              <a:t>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et 4</a:t>
            </a:r>
            <a:r>
              <a:rPr lang="fr-FR" baseline="30000" dirty="0"/>
              <a:t>e</a:t>
            </a:r>
            <a:r>
              <a:rPr lang="fr-FR" dirty="0"/>
              <a:t> en 3, suivant en 5)</a:t>
            </a:r>
          </a:p>
          <a:p>
            <a:pPr marL="285750" indent="-285750">
              <a:buFontTx/>
              <a:buChar char="-"/>
            </a:pPr>
            <a:r>
              <a:rPr lang="fr-FR" dirty="0"/>
              <a:t>1er de chaque comité (en 5)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EA5FC7-79A4-65AF-675C-1BCBFCD29066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77168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0;p15">
            <a:extLst>
              <a:ext uri="{FF2B5EF4-FFF2-40B4-BE49-F238E27FC236}">
                <a16:creationId xmlns:a16="http://schemas.microsoft.com/office/drawing/2014/main" id="{52FF9313-9148-BA49-B4D2-3B2CB2C8F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28100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</a:t>
            </a:r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Senior 1D / 2D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92939" y="1433098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3999288" y="1983652"/>
            <a:ext cx="300061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89922"/>
              </p:ext>
            </p:extLst>
          </p:nvPr>
        </p:nvGraphicFramePr>
        <p:xfrm>
          <a:off x="7629130" y="1057279"/>
          <a:ext cx="4098215" cy="24665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25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  <a:p>
                      <a:pPr algn="ctr"/>
                      <a:r>
                        <a:rPr lang="fr-FR" sz="1600" i="1" dirty="0">
                          <a:solidFill>
                            <a:srgbClr val="FF0000"/>
                          </a:solidFill>
                        </a:rPr>
                        <a:t>Attente changements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8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IDF</a:t>
                      </a:r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4 (podium)</a:t>
                      </a: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0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IDF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5</a:t>
                      </a:r>
                      <a:r>
                        <a:rPr lang="fr-FR" sz="2000" b="1" baseline="300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 &amp; 7</a:t>
                      </a:r>
                      <a:r>
                        <a:rPr lang="fr-FR" sz="2000" b="1" baseline="300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  <a:endParaRPr lang="fr-FR" sz="1000" b="1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1 place (commission)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Critères</a:t>
                      </a: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2852363916"/>
                  </a:ext>
                </a:extLst>
              </a:tr>
            </a:tbl>
          </a:graphicData>
        </a:graphic>
      </p:graphicFrame>
      <p:sp>
        <p:nvSpPr>
          <p:cNvPr id="26" name="ZoneTexte 7"/>
          <p:cNvSpPr txBox="1">
            <a:spLocks noChangeArrowheads="1"/>
          </p:cNvSpPr>
          <p:nvPr/>
        </p:nvSpPr>
        <p:spPr bwMode="auto">
          <a:xfrm>
            <a:off x="4702361" y="4714213"/>
            <a:ext cx="3656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 1D</a:t>
            </a:r>
          </a:p>
        </p:txBody>
      </p:sp>
      <p:sp>
        <p:nvSpPr>
          <p:cNvPr id="20" name="Flèche droite 26">
            <a:extLst>
              <a:ext uri="{FF2B5EF4-FFF2-40B4-BE49-F238E27FC236}">
                <a16:creationId xmlns:a16="http://schemas.microsoft.com/office/drawing/2014/main" id="{B48C09CF-E597-E543-88C2-F0D6871572ED}"/>
              </a:ext>
            </a:extLst>
          </p:cNvPr>
          <p:cNvSpPr/>
          <p:nvPr/>
        </p:nvSpPr>
        <p:spPr>
          <a:xfrm rot="7697926">
            <a:off x="7733242" y="2878099"/>
            <a:ext cx="2798070" cy="648072"/>
          </a:xfrm>
          <a:prstGeom prst="rightArrow">
            <a:avLst>
              <a:gd name="adj1" fmla="val 39085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1ABC75-3F3C-7B42-B936-4C85F0C3CEC6}"/>
              </a:ext>
            </a:extLst>
          </p:cNvPr>
          <p:cNvSpPr txBox="1"/>
          <p:nvPr/>
        </p:nvSpPr>
        <p:spPr>
          <a:xfrm>
            <a:off x="392939" y="5841662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Formule de compétition</a:t>
            </a:r>
          </a:p>
          <a:p>
            <a:r>
              <a:rPr lang="fr-FR" dirty="0"/>
              <a:t>Tableau (double repêchage)</a:t>
            </a:r>
          </a:p>
        </p:txBody>
      </p:sp>
      <p:sp>
        <p:nvSpPr>
          <p:cNvPr id="16" name="ZoneTexte 7">
            <a:extLst>
              <a:ext uri="{FF2B5EF4-FFF2-40B4-BE49-F238E27FC236}">
                <a16:creationId xmlns:a16="http://schemas.microsoft.com/office/drawing/2014/main" id="{3172BFBC-767E-2946-9E31-C4C0B503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947" y="5592204"/>
            <a:ext cx="3394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 2D</a:t>
            </a:r>
          </a:p>
        </p:txBody>
      </p:sp>
      <p:sp>
        <p:nvSpPr>
          <p:cNvPr id="28" name="Flèche droite 26">
            <a:extLst>
              <a:ext uri="{FF2B5EF4-FFF2-40B4-BE49-F238E27FC236}">
                <a16:creationId xmlns:a16="http://schemas.microsoft.com/office/drawing/2014/main" id="{6BA8F178-4FE1-2840-A2AF-DA9760651934}"/>
              </a:ext>
            </a:extLst>
          </p:cNvPr>
          <p:cNvSpPr/>
          <p:nvPr/>
        </p:nvSpPr>
        <p:spPr>
          <a:xfrm rot="5400000">
            <a:off x="9845406" y="4009624"/>
            <a:ext cx="1966644" cy="683407"/>
          </a:xfrm>
          <a:prstGeom prst="rightArrow">
            <a:avLst>
              <a:gd name="adj1" fmla="val 39085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5EA0C9-EC5E-7347-97FD-6D99E6635B10}"/>
              </a:ext>
            </a:extLst>
          </p:cNvPr>
          <p:cNvSpPr txBox="1"/>
          <p:nvPr/>
        </p:nvSpPr>
        <p:spPr>
          <a:xfrm>
            <a:off x="3778692" y="1287809"/>
            <a:ext cx="3569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/>
              <a:t>+ Les judoka qui redescendent</a:t>
            </a:r>
          </a:p>
          <a:p>
            <a:pPr algn="ctr"/>
            <a:r>
              <a:rPr lang="fr-FR" sz="1700" b="1" dirty="0"/>
              <a:t>Du chpt de France 1D N-1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5C7A43-C7FE-B712-F487-293AE1A964CD}"/>
              </a:ext>
            </a:extLst>
          </p:cNvPr>
          <p:cNvSpPr txBox="1"/>
          <p:nvPr/>
        </p:nvSpPr>
        <p:spPr>
          <a:xfrm>
            <a:off x="4123587" y="5669765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surface (minimum) : 6</a:t>
            </a:r>
          </a:p>
          <a:p>
            <a:r>
              <a:rPr lang="fr-FR" dirty="0"/>
              <a:t>Pesées : 2 </a:t>
            </a:r>
          </a:p>
          <a:p>
            <a:r>
              <a:rPr lang="fr-FR" dirty="0"/>
              <a:t>ETR : 2 minimum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9EB1060-C1B2-C861-9453-1F844EF78CC5}"/>
              </a:ext>
            </a:extLst>
          </p:cNvPr>
          <p:cNvSpPr txBox="1"/>
          <p:nvPr/>
        </p:nvSpPr>
        <p:spPr>
          <a:xfrm>
            <a:off x="3810354" y="2943288"/>
            <a:ext cx="481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Tête de série </a:t>
            </a:r>
            <a:r>
              <a:rPr lang="fr-FR" dirty="0">
                <a:highlight>
                  <a:srgbClr val="FFFF00"/>
                </a:highlight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Podium IDF N-1 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en 3)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Ranking</a:t>
            </a:r>
            <a:r>
              <a:rPr lang="fr-FR" dirty="0"/>
              <a:t> : du 10 au 20</a:t>
            </a:r>
            <a:r>
              <a:rPr lang="fr-FR" baseline="30000" dirty="0"/>
              <a:t>e </a:t>
            </a:r>
            <a:r>
              <a:rPr lang="fr-FR" dirty="0"/>
              <a:t>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et 4</a:t>
            </a:r>
            <a:r>
              <a:rPr lang="fr-FR" baseline="30000" dirty="0"/>
              <a:t>e</a:t>
            </a:r>
            <a:r>
              <a:rPr lang="fr-FR" dirty="0"/>
              <a:t> en 3, suivant en 5)</a:t>
            </a:r>
          </a:p>
          <a:p>
            <a:pPr marL="285750" indent="-285750">
              <a:buFontTx/>
              <a:buChar char="-"/>
            </a:pPr>
            <a:r>
              <a:rPr lang="fr-FR" dirty="0"/>
              <a:t>1er de chaque comité (en 5)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689EAE-C57D-B1B9-6348-7F9115C1FA77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31619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270500" y="5011964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Google Shape;80;p15">
            <a:extLst>
              <a:ext uri="{FF2B5EF4-FFF2-40B4-BE49-F238E27FC236}">
                <a16:creationId xmlns:a16="http://schemas.microsoft.com/office/drawing/2014/main" id="{9D2181FD-48D1-C44E-A1AB-12126589F2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65045" y="155547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Août 2023</a:t>
            </a:r>
          </a:p>
        </p:txBody>
      </p:sp>
      <p:graphicFrame>
        <p:nvGraphicFramePr>
          <p:cNvPr id="12" name="Espace réservé du contenu 5">
            <a:extLst>
              <a:ext uri="{FF2B5EF4-FFF2-40B4-BE49-F238E27FC236}">
                <a16:creationId xmlns:a16="http://schemas.microsoft.com/office/drawing/2014/main" id="{9A139EC2-D387-7147-85B6-17F04BCED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48699"/>
              </p:ext>
            </p:extLst>
          </p:nvPr>
        </p:nvGraphicFramePr>
        <p:xfrm>
          <a:off x="374050" y="1020417"/>
          <a:ext cx="11552905" cy="5456581"/>
        </p:xfrm>
        <a:graphic>
          <a:graphicData uri="http://schemas.openxmlformats.org/drawingml/2006/table">
            <a:tbl>
              <a:tblPr/>
              <a:tblGrid>
                <a:gridCol w="1650415">
                  <a:extLst>
                    <a:ext uri="{9D8B030D-6E8A-4147-A177-3AD203B41FA5}">
                      <a16:colId xmlns:a16="http://schemas.microsoft.com/office/drawing/2014/main" val="2301913694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4000596823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3206085497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488909723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860358885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907797585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108192170"/>
                    </a:ext>
                  </a:extLst>
                </a:gridCol>
              </a:tblGrid>
              <a:tr h="453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61915"/>
                  </a:ext>
                </a:extLst>
              </a:tr>
              <a:tr h="10006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24596"/>
                  </a:ext>
                </a:extLst>
              </a:tr>
              <a:tr h="10006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42888"/>
                  </a:ext>
                </a:extLst>
              </a:tr>
              <a:tr h="10006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37178"/>
                  </a:ext>
                </a:extLst>
              </a:tr>
              <a:tr h="10006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12379"/>
                  </a:ext>
                </a:extLst>
              </a:tr>
              <a:tr h="10006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977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144CF54-BBD3-7144-8FF8-5275A292B8F1}"/>
              </a:ext>
            </a:extLst>
          </p:cNvPr>
          <p:cNvSpPr/>
          <p:nvPr/>
        </p:nvSpPr>
        <p:spPr>
          <a:xfrm>
            <a:off x="12301005" y="2076041"/>
            <a:ext cx="4754541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Rentré PE BRETIGNY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E47416-5929-8429-AF6F-87AC5DB251DE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609570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D262CEC8-4023-AB42-BBEA-1B50ABFB7B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41" y="-13447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Senior – 3D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5076837" y="3616571"/>
            <a:ext cx="1973320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6535991" y="3507131"/>
            <a:ext cx="506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(3</a:t>
            </a:r>
            <a:r>
              <a:rPr lang="fr-FR" altLang="fr-FR" sz="2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ème</a:t>
            </a:r>
            <a:r>
              <a:rPr lang="fr-FR" altLang="fr-FR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division)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922681" y="1449731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F3F32E1-96A7-7C92-AF7C-080201C96274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02464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35EA94AF-E308-754F-9C7B-59DE05FF3A0C}"/>
              </a:ext>
            </a:extLst>
          </p:cNvPr>
          <p:cNvSpPr/>
          <p:nvPr/>
        </p:nvSpPr>
        <p:spPr>
          <a:xfrm>
            <a:off x="0" y="12082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18548" y="12082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</a:t>
            </a:r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Senior – Equipe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4976220" y="1631953"/>
            <a:ext cx="2679613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8002081" y="1655158"/>
          <a:ext cx="3995182" cy="11581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IDF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dk1"/>
                          </a:solidFill>
                        </a:rPr>
                        <a:t>Podium (1D)</a:t>
                      </a:r>
                    </a:p>
                    <a:p>
                      <a:pPr algn="ctr"/>
                      <a:r>
                        <a:rPr lang="fr-FR" sz="2000" b="1" dirty="0">
                          <a:solidFill>
                            <a:schemeClr val="dk1"/>
                          </a:solidFill>
                        </a:rPr>
                        <a:t>5 et</a:t>
                      </a:r>
                      <a:r>
                        <a:rPr lang="fr-FR" sz="2000" b="1" baseline="0" dirty="0">
                          <a:solidFill>
                            <a:schemeClr val="dk1"/>
                          </a:solidFill>
                        </a:rPr>
                        <a:t> 7 (2D)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Flèche droite 23"/>
          <p:cNvSpPr/>
          <p:nvPr/>
        </p:nvSpPr>
        <p:spPr>
          <a:xfrm rot="5400000">
            <a:off x="8278188" y="3755435"/>
            <a:ext cx="2060268" cy="6711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7"/>
          <p:cNvSpPr txBox="1">
            <a:spLocks noChangeArrowheads="1"/>
          </p:cNvSpPr>
          <p:nvPr/>
        </p:nvSpPr>
        <p:spPr bwMode="auto">
          <a:xfrm>
            <a:off x="6962238" y="5121129"/>
            <a:ext cx="5060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Équipes 1D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Équipes 2D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154955" y="1095060"/>
            <a:ext cx="7804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bonus de 1 est octroyé si une équipe est sur le podium N-1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B18A237-5025-2343-85E5-17F1E138024B}"/>
              </a:ext>
            </a:extLst>
          </p:cNvPr>
          <p:cNvGraphicFramePr>
            <a:graphicFrameLocks noGrp="1"/>
          </p:cNvGraphicFramePr>
          <p:nvPr/>
        </p:nvGraphicFramePr>
        <p:xfrm>
          <a:off x="227702" y="1703430"/>
          <a:ext cx="3215586" cy="41969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0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78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92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93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DEDD4CE-6794-4749-BF19-4F9720D912EF}"/>
              </a:ext>
            </a:extLst>
          </p:cNvPr>
          <p:cNvSpPr txBox="1"/>
          <p:nvPr/>
        </p:nvSpPr>
        <p:spPr>
          <a:xfrm>
            <a:off x="4629972" y="2213385"/>
            <a:ext cx="331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+ Les équipes qui redescendent du chpt de France 1D précédent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DBDB38-9CAB-3D4E-97A9-71A965031560}"/>
              </a:ext>
            </a:extLst>
          </p:cNvPr>
          <p:cNvSpPr txBox="1"/>
          <p:nvPr/>
        </p:nvSpPr>
        <p:spPr>
          <a:xfrm>
            <a:off x="5295032" y="3163423"/>
            <a:ext cx="361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Les 8 premières équipes au France 1D se maintiennent au France 1D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4D0DCE0-626B-3B49-8426-A9CDE18F2AC4}"/>
              </a:ext>
            </a:extLst>
          </p:cNvPr>
          <p:cNvSpPr txBox="1"/>
          <p:nvPr/>
        </p:nvSpPr>
        <p:spPr>
          <a:xfrm>
            <a:off x="9703037" y="3229535"/>
            <a:ext cx="2488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+ bonus Equipe F &amp; M pour France 2D</a:t>
            </a:r>
          </a:p>
          <a:p>
            <a:pPr algn="ctr"/>
            <a:r>
              <a:rPr lang="fr-FR" sz="1600" b="1" dirty="0"/>
              <a:t>(si podium d’une équipe IDF au championnat de France 2D de N-1)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4C203C-64B6-7A4A-B4EB-8210EC025FAD}"/>
              </a:ext>
            </a:extLst>
          </p:cNvPr>
          <p:cNvSpPr txBox="1"/>
          <p:nvPr/>
        </p:nvSpPr>
        <p:spPr>
          <a:xfrm>
            <a:off x="168812" y="6020105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Formule de compétition</a:t>
            </a:r>
          </a:p>
          <a:p>
            <a:r>
              <a:rPr lang="fr-FR" dirty="0"/>
              <a:t>Tableau (double repêchage)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093048D-DE93-892F-39A8-7EF93D30F155}"/>
              </a:ext>
            </a:extLst>
          </p:cNvPr>
          <p:cNvSpPr txBox="1"/>
          <p:nvPr/>
        </p:nvSpPr>
        <p:spPr>
          <a:xfrm>
            <a:off x="3801066" y="5743106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surface (minimum) : 6</a:t>
            </a:r>
          </a:p>
          <a:p>
            <a:r>
              <a:rPr lang="fr-FR" dirty="0"/>
              <a:t>Pesées : 2 </a:t>
            </a:r>
          </a:p>
          <a:p>
            <a:r>
              <a:rPr lang="fr-FR" dirty="0"/>
              <a:t>ETR : 2 minimum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94D980-FA9E-F299-6499-145DA9E3B366}"/>
              </a:ext>
            </a:extLst>
          </p:cNvPr>
          <p:cNvSpPr txBox="1"/>
          <p:nvPr/>
        </p:nvSpPr>
        <p:spPr>
          <a:xfrm>
            <a:off x="3657944" y="3867239"/>
            <a:ext cx="481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Tête de série </a:t>
            </a:r>
            <a:r>
              <a:rPr lang="fr-FR" dirty="0">
                <a:highlight>
                  <a:srgbClr val="FFFF00"/>
                </a:highlight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Podium IDF N-1 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en 3)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Ranking</a:t>
            </a:r>
            <a:r>
              <a:rPr lang="fr-FR" dirty="0"/>
              <a:t> : du 10 au 20</a:t>
            </a:r>
            <a:r>
              <a:rPr lang="fr-FR" baseline="30000" dirty="0"/>
              <a:t>e </a:t>
            </a:r>
            <a:r>
              <a:rPr lang="fr-FR" dirty="0"/>
              <a:t>(1 et 2</a:t>
            </a:r>
            <a:r>
              <a:rPr lang="fr-FR" baseline="30000" dirty="0"/>
              <a:t>e</a:t>
            </a:r>
            <a:r>
              <a:rPr lang="fr-FR" dirty="0"/>
              <a:t> en 1 / 3</a:t>
            </a:r>
            <a:r>
              <a:rPr lang="fr-FR" baseline="30000" dirty="0"/>
              <a:t>e</a:t>
            </a:r>
            <a:r>
              <a:rPr lang="fr-FR" dirty="0"/>
              <a:t> et 4</a:t>
            </a:r>
            <a:r>
              <a:rPr lang="fr-FR" baseline="30000" dirty="0"/>
              <a:t>e</a:t>
            </a:r>
            <a:r>
              <a:rPr lang="fr-FR" dirty="0"/>
              <a:t> en 3, suivant en 5)</a:t>
            </a:r>
          </a:p>
          <a:p>
            <a:pPr marL="285750" indent="-285750">
              <a:buFontTx/>
              <a:buChar char="-"/>
            </a:pPr>
            <a:r>
              <a:rPr lang="fr-FR" dirty="0"/>
              <a:t>1er de chaque comité (en 5)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2F780D-8F70-9E92-1CA0-23FF67B8BBB8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488920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0;p15">
            <a:extLst>
              <a:ext uri="{FF2B5EF4-FFF2-40B4-BE49-F238E27FC236}">
                <a16:creationId xmlns:a16="http://schemas.microsoft.com/office/drawing/2014/main" id="{ECCA8393-A33E-8445-B289-98E993EAA461}"/>
              </a:ext>
            </a:extLst>
          </p:cNvPr>
          <p:cNvSpPr/>
          <p:nvPr/>
        </p:nvSpPr>
        <p:spPr>
          <a:xfrm>
            <a:off x="0" y="-32657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10374"/>
            <a:ext cx="12192000" cy="1032317"/>
          </a:xfrm>
        </p:spPr>
        <p:txBody>
          <a:bodyPr/>
          <a:lstStyle/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Référents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6861" y="4555722"/>
            <a:ext cx="8825658" cy="171047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 Catégorie d’AGE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 THEMATIQUE / DISCIPLINE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96" y="1304342"/>
            <a:ext cx="2423607" cy="13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049123" y="32165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/>
              <a:t>Séminaire des conseillers techniques IDF</a:t>
            </a:r>
          </a:p>
        </p:txBody>
      </p:sp>
      <p:pic>
        <p:nvPicPr>
          <p:cNvPr id="15" name="Google Shape;56;gc468f5f69c_0_0">
            <a:extLst>
              <a:ext uri="{FF2B5EF4-FFF2-40B4-BE49-F238E27FC236}">
                <a16:creationId xmlns:a16="http://schemas.microsoft.com/office/drawing/2014/main" id="{C9D43BAA-315F-E045-BC24-9CC408B4D9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24" y="157896"/>
            <a:ext cx="1793935" cy="13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69DC9C-0B1F-EC31-2E34-16592990D0CE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08165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2" y="104768"/>
            <a:ext cx="1414799" cy="11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683171" y="1283264"/>
            <a:ext cx="8825658" cy="8614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ETR – Référents Stages sportifs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F4EAD53-9738-B541-B199-3EAA181B577B}"/>
              </a:ext>
            </a:extLst>
          </p:cNvPr>
          <p:cNvSpPr/>
          <p:nvPr/>
        </p:nvSpPr>
        <p:spPr>
          <a:xfrm>
            <a:off x="3231954" y="2684075"/>
            <a:ext cx="5728089" cy="634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Octobre 2022 – Minimes : Virginie / Thomas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D46D59C-767B-394A-A0CD-DC31EB1C3A6E}"/>
              </a:ext>
            </a:extLst>
          </p:cNvPr>
          <p:cNvSpPr/>
          <p:nvPr/>
        </p:nvSpPr>
        <p:spPr>
          <a:xfrm>
            <a:off x="3231954" y="5072394"/>
            <a:ext cx="5728089" cy="634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Février 2023– Cadets / Juniors : à définir 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0B43B63-C8B2-C246-8967-4AB96AFDF9F4}"/>
              </a:ext>
            </a:extLst>
          </p:cNvPr>
          <p:cNvSpPr/>
          <p:nvPr/>
        </p:nvSpPr>
        <p:spPr>
          <a:xfrm>
            <a:off x="3231954" y="3803318"/>
            <a:ext cx="5728089" cy="6980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Février 2023 – Minimes : Virginie / Thomas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23BFA4-EADA-8EE5-C994-69B3AB38D621}"/>
              </a:ext>
            </a:extLst>
          </p:cNvPr>
          <p:cNvSpPr txBox="1"/>
          <p:nvPr/>
        </p:nvSpPr>
        <p:spPr>
          <a:xfrm>
            <a:off x="10586289" y="59242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88323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2" y="104768"/>
            <a:ext cx="1414799" cy="11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683171" y="1283264"/>
            <a:ext cx="8825658" cy="8614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ETR – Référents Catégorie d’âge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F4EAD53-9738-B541-B199-3EAA181B577B}"/>
              </a:ext>
            </a:extLst>
          </p:cNvPr>
          <p:cNvSpPr/>
          <p:nvPr/>
        </p:nvSpPr>
        <p:spPr>
          <a:xfrm>
            <a:off x="3231955" y="2217957"/>
            <a:ext cx="5728089" cy="634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Benjamin/e ---- Éric, Thomas &amp; Franck  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D46D59C-767B-394A-A0CD-DC31EB1C3A6E}"/>
              </a:ext>
            </a:extLst>
          </p:cNvPr>
          <p:cNvSpPr/>
          <p:nvPr/>
        </p:nvSpPr>
        <p:spPr>
          <a:xfrm>
            <a:off x="3231954" y="3124117"/>
            <a:ext cx="5728089" cy="634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Minime  ---- Virginie, Fred &amp; Thomas    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0B43B63-C8B2-C246-8967-4AB96AFDF9F4}"/>
              </a:ext>
            </a:extLst>
          </p:cNvPr>
          <p:cNvSpPr/>
          <p:nvPr/>
        </p:nvSpPr>
        <p:spPr>
          <a:xfrm>
            <a:off x="3231953" y="4003739"/>
            <a:ext cx="5728089" cy="6980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Cadet/e ---- Christophe &amp; Dimitri   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6B59639-A183-3542-B36F-4E929A887DA5}"/>
              </a:ext>
            </a:extLst>
          </p:cNvPr>
          <p:cNvSpPr/>
          <p:nvPr/>
        </p:nvSpPr>
        <p:spPr>
          <a:xfrm>
            <a:off x="3231952" y="4982943"/>
            <a:ext cx="5728089" cy="6509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Junior  ---- Yann &amp; Edwige   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0E7B518-B1ED-294C-A41A-D14B38ADD5C0}"/>
              </a:ext>
            </a:extLst>
          </p:cNvPr>
          <p:cNvSpPr/>
          <p:nvPr/>
        </p:nvSpPr>
        <p:spPr>
          <a:xfrm>
            <a:off x="3231951" y="5929795"/>
            <a:ext cx="5728089" cy="65092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Senior ---- Christophe &amp; Franck   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F8B996-A542-4FA0-0AF5-6298445EE1A0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738938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2" y="104768"/>
            <a:ext cx="1414799" cy="11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629301" y="171900"/>
            <a:ext cx="8825658" cy="8614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ETR - Référents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F4EAD53-9738-B541-B199-3EAA181B577B}"/>
              </a:ext>
            </a:extLst>
          </p:cNvPr>
          <p:cNvSpPr/>
          <p:nvPr/>
        </p:nvSpPr>
        <p:spPr>
          <a:xfrm>
            <a:off x="190688" y="1792600"/>
            <a:ext cx="5728089" cy="634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JUJITSU  ----   Stéphane BOURUMEAU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D46D59C-767B-394A-A0CD-DC31EB1C3A6E}"/>
              </a:ext>
            </a:extLst>
          </p:cNvPr>
          <p:cNvSpPr/>
          <p:nvPr/>
        </p:nvSpPr>
        <p:spPr>
          <a:xfrm>
            <a:off x="161721" y="2797035"/>
            <a:ext cx="5728089" cy="634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PARA JUDO ---- Lucie &amp; Gabrielle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71EEA91-92D6-1F49-A115-93DC52F50FD0}"/>
              </a:ext>
            </a:extLst>
          </p:cNvPr>
          <p:cNvSpPr/>
          <p:nvPr/>
        </p:nvSpPr>
        <p:spPr>
          <a:xfrm>
            <a:off x="161720" y="3795989"/>
            <a:ext cx="5728089" cy="6980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CORG ---- Éric et Antonio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CAD857D-2AC6-4345-9B5C-E0C495484F47}"/>
              </a:ext>
            </a:extLst>
          </p:cNvPr>
          <p:cNvSpPr/>
          <p:nvPr/>
        </p:nvSpPr>
        <p:spPr>
          <a:xfrm>
            <a:off x="161721" y="4973800"/>
            <a:ext cx="5728089" cy="6346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Kata sportif ---- Fred  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4855BBF-B7ED-894D-86A4-10E0401E6CD3}"/>
              </a:ext>
            </a:extLst>
          </p:cNvPr>
          <p:cNvSpPr/>
          <p:nvPr/>
        </p:nvSpPr>
        <p:spPr>
          <a:xfrm>
            <a:off x="6290982" y="2805363"/>
            <a:ext cx="5499846" cy="634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Vétéran ---- Richard DANJOUX &amp; Anne    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9F7F355-C4B1-4249-96E6-90C7735F1AAB}"/>
              </a:ext>
            </a:extLst>
          </p:cNvPr>
          <p:cNvSpPr/>
          <p:nvPr/>
        </p:nvSpPr>
        <p:spPr>
          <a:xfrm>
            <a:off x="6302193" y="3813053"/>
            <a:ext cx="5499846" cy="6980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Public EHPAD ---- </a:t>
            </a:r>
            <a:r>
              <a:rPr lang="fr-FR" sz="2000" b="1" dirty="0" err="1"/>
              <a:t>Eric</a:t>
            </a:r>
            <a:r>
              <a:rPr lang="fr-FR" sz="2000" b="1" dirty="0"/>
              <a:t> &amp; Richard TCHEN   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E382F09-3E1E-0F4A-83AF-41F94DB49C72}"/>
              </a:ext>
            </a:extLst>
          </p:cNvPr>
          <p:cNvSpPr/>
          <p:nvPr/>
        </p:nvSpPr>
        <p:spPr>
          <a:xfrm>
            <a:off x="6273187" y="1804478"/>
            <a:ext cx="5499846" cy="634699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Public QPV ---- Fred  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968189A-D341-9D8E-2AF3-77EF078E07FF}"/>
              </a:ext>
            </a:extLst>
          </p:cNvPr>
          <p:cNvSpPr/>
          <p:nvPr/>
        </p:nvSpPr>
        <p:spPr>
          <a:xfrm>
            <a:off x="6302191" y="4973800"/>
            <a:ext cx="5485343" cy="6509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European</a:t>
            </a:r>
            <a:r>
              <a:rPr lang="fr-FR" sz="2000" b="1" dirty="0"/>
              <a:t> Cup ---- Mélanie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A19C32-5B23-B2C2-FA79-5CE76F3B4FF1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045340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2" y="104768"/>
            <a:ext cx="1414799" cy="11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629301" y="171900"/>
            <a:ext cx="8825658" cy="8614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ETR - Référents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CAD857D-2AC6-4345-9B5C-E0C495484F47}"/>
              </a:ext>
            </a:extLst>
          </p:cNvPr>
          <p:cNvSpPr/>
          <p:nvPr/>
        </p:nvSpPr>
        <p:spPr>
          <a:xfrm>
            <a:off x="418931" y="3739184"/>
            <a:ext cx="5499846" cy="6346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Catalogue de formation ---- Gabrielle  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8535932-7718-3D48-8BEC-960CF0283065}"/>
              </a:ext>
            </a:extLst>
          </p:cNvPr>
          <p:cNvSpPr/>
          <p:nvPr/>
        </p:nvSpPr>
        <p:spPr>
          <a:xfrm>
            <a:off x="6273187" y="2749282"/>
            <a:ext cx="5499846" cy="6346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Judo pour elle ---- Jessica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9F7F355-C4B1-4249-96E6-90C7735F1AAB}"/>
              </a:ext>
            </a:extLst>
          </p:cNvPr>
          <p:cNvSpPr/>
          <p:nvPr/>
        </p:nvSpPr>
        <p:spPr>
          <a:xfrm>
            <a:off x="6273187" y="3739184"/>
            <a:ext cx="5499846" cy="6346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Public EHPAD ---- </a:t>
            </a:r>
            <a:r>
              <a:rPr lang="fr-FR" sz="2000" b="1" dirty="0" err="1"/>
              <a:t>Eric</a:t>
            </a:r>
            <a:r>
              <a:rPr lang="fr-FR" sz="2000" b="1" dirty="0"/>
              <a:t> &amp; Richard TCHEN  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2FEF156-D6C3-EB4F-8699-E873CAAB6B7C}"/>
              </a:ext>
            </a:extLst>
          </p:cNvPr>
          <p:cNvSpPr/>
          <p:nvPr/>
        </p:nvSpPr>
        <p:spPr>
          <a:xfrm>
            <a:off x="386871" y="1685892"/>
            <a:ext cx="5550866" cy="6509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BPJEPS ---- Edwige &amp; Gabrielle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EC6EB01-9C5E-2147-9FAE-84420FE3BA77}"/>
              </a:ext>
            </a:extLst>
          </p:cNvPr>
          <p:cNvSpPr/>
          <p:nvPr/>
        </p:nvSpPr>
        <p:spPr>
          <a:xfrm>
            <a:off x="6273187" y="4856863"/>
            <a:ext cx="5499846" cy="65092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CQP ---- Edwige et Gabrielle    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248F02F-B4A1-C70E-4636-07B0C091D2D0}"/>
              </a:ext>
            </a:extLst>
          </p:cNvPr>
          <p:cNvSpPr/>
          <p:nvPr/>
        </p:nvSpPr>
        <p:spPr>
          <a:xfrm>
            <a:off x="386871" y="2733343"/>
            <a:ext cx="5499846" cy="65092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Judo Scolaire /  ---- Anne    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FABDE2F-BE68-E3C3-4ACF-75F5E8A474A4}"/>
              </a:ext>
            </a:extLst>
          </p:cNvPr>
          <p:cNvSpPr/>
          <p:nvPr/>
        </p:nvSpPr>
        <p:spPr>
          <a:xfrm>
            <a:off x="6273187" y="1683787"/>
            <a:ext cx="5499846" cy="6346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Universitaire ---- Yann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2DAA171-C5C4-52A0-C9FC-EB93BB86B57A}"/>
              </a:ext>
            </a:extLst>
          </p:cNvPr>
          <p:cNvSpPr/>
          <p:nvPr/>
        </p:nvSpPr>
        <p:spPr>
          <a:xfrm>
            <a:off x="418932" y="4856863"/>
            <a:ext cx="5499846" cy="6509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Prévention dérives/violence  ---- Virginie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11B97C-95B3-EE8A-9B25-0E10B314C07B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647525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 dirty="0"/>
              <a:t>Points d’améliorations :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Continuer de renforcer les points de contrôle d’accès au plateau pour éviter trop de monde aux abords des tapis (parents, …) ; 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ORGANISATION DE COMPETITIONS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1616B0-D15F-A768-37CA-D5055070FEB5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147999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BC5F5E1-6883-5A41-A72B-E6BC02C03142}"/>
              </a:ext>
            </a:extLst>
          </p:cNvPr>
          <p:cNvSpPr txBox="1">
            <a:spLocks/>
          </p:cNvSpPr>
          <p:nvPr/>
        </p:nvSpPr>
        <p:spPr>
          <a:xfrm>
            <a:off x="161723" y="127464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 &amp; 24 Mai 2022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557333" y="3081867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Actions sportives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8B0301-DBC0-55C9-5458-7B172F0D33A0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500403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BC5F5E1-6883-5A41-A72B-E6BC02C03142}"/>
              </a:ext>
            </a:extLst>
          </p:cNvPr>
          <p:cNvSpPr txBox="1">
            <a:spLocks/>
          </p:cNvSpPr>
          <p:nvPr/>
        </p:nvSpPr>
        <p:spPr>
          <a:xfrm>
            <a:off x="161723" y="127464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 &amp; 24 Mai 2022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557333" y="2293068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EUROPEAN CUP</a:t>
            </a:r>
          </a:p>
          <a:p>
            <a:pPr algn="ctr"/>
            <a:endParaRPr lang="fr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Nanterre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01E1B4-0878-7229-1004-EBF0DC4DBC58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60276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270500" y="5011964"/>
            <a:ext cx="6211888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Google Shape;80;p15">
            <a:extLst>
              <a:ext uri="{FF2B5EF4-FFF2-40B4-BE49-F238E27FC236}">
                <a16:creationId xmlns:a16="http://schemas.microsoft.com/office/drawing/2014/main" id="{9D2181FD-48D1-C44E-A1AB-12126589F2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65045" y="155547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Septembre 2023</a:t>
            </a:r>
          </a:p>
        </p:txBody>
      </p:sp>
      <p:graphicFrame>
        <p:nvGraphicFramePr>
          <p:cNvPr id="12" name="Espace réservé du contenu 5">
            <a:extLst>
              <a:ext uri="{FF2B5EF4-FFF2-40B4-BE49-F238E27FC236}">
                <a16:creationId xmlns:a16="http://schemas.microsoft.com/office/drawing/2014/main" id="{9A139EC2-D387-7147-85B6-17F04BCED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86945"/>
              </p:ext>
            </p:extLst>
          </p:nvPr>
        </p:nvGraphicFramePr>
        <p:xfrm>
          <a:off x="374050" y="1020417"/>
          <a:ext cx="11552905" cy="5547623"/>
        </p:xfrm>
        <a:graphic>
          <a:graphicData uri="http://schemas.openxmlformats.org/drawingml/2006/table">
            <a:tbl>
              <a:tblPr/>
              <a:tblGrid>
                <a:gridCol w="1650415">
                  <a:extLst>
                    <a:ext uri="{9D8B030D-6E8A-4147-A177-3AD203B41FA5}">
                      <a16:colId xmlns:a16="http://schemas.microsoft.com/office/drawing/2014/main" val="2301913694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4000596823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3206085497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488909723"/>
                    </a:ext>
                  </a:extLst>
                </a:gridCol>
                <a:gridCol w="1538370">
                  <a:extLst>
                    <a:ext uri="{9D8B030D-6E8A-4147-A177-3AD203B41FA5}">
                      <a16:colId xmlns:a16="http://schemas.microsoft.com/office/drawing/2014/main" val="860358885"/>
                    </a:ext>
                  </a:extLst>
                </a:gridCol>
                <a:gridCol w="1762460">
                  <a:extLst>
                    <a:ext uri="{9D8B030D-6E8A-4147-A177-3AD203B41FA5}">
                      <a16:colId xmlns:a16="http://schemas.microsoft.com/office/drawing/2014/main" val="2907797585"/>
                    </a:ext>
                  </a:extLst>
                </a:gridCol>
                <a:gridCol w="1650415">
                  <a:extLst>
                    <a:ext uri="{9D8B030D-6E8A-4147-A177-3AD203B41FA5}">
                      <a16:colId xmlns:a16="http://schemas.microsoft.com/office/drawing/2014/main" val="2108192170"/>
                    </a:ext>
                  </a:extLst>
                </a:gridCol>
              </a:tblGrid>
              <a:tr h="4607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61915"/>
                  </a:ext>
                </a:extLst>
              </a:tr>
              <a:tr h="10173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24596"/>
                  </a:ext>
                </a:extLst>
              </a:tr>
              <a:tr h="10173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42888"/>
                  </a:ext>
                </a:extLst>
              </a:tr>
              <a:tr h="10173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37178"/>
                  </a:ext>
                </a:extLst>
              </a:tr>
              <a:tr h="10173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12379"/>
                  </a:ext>
                </a:extLst>
              </a:tr>
              <a:tr h="10173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9776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577430" y="2798099"/>
            <a:ext cx="1650479" cy="229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SNR IDF Blanc Mesnil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3ECB5-06B9-8143-9088-13CCF5333A4C}"/>
              </a:ext>
            </a:extLst>
          </p:cNvPr>
          <p:cNvSpPr/>
          <p:nvPr/>
        </p:nvSpPr>
        <p:spPr>
          <a:xfrm>
            <a:off x="12566050" y="3421411"/>
            <a:ext cx="1505550" cy="284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Kata Enseignants IDF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057EE-1891-B24F-C030-BEA5A47E6B20}"/>
              </a:ext>
            </a:extLst>
          </p:cNvPr>
          <p:cNvSpPr/>
          <p:nvPr/>
        </p:nvSpPr>
        <p:spPr>
          <a:xfrm>
            <a:off x="10312400" y="2777779"/>
            <a:ext cx="1505550" cy="229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Arbitrage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E5554-ED2A-F33C-5E54-067292B9FB03}"/>
              </a:ext>
            </a:extLst>
          </p:cNvPr>
          <p:cNvSpPr/>
          <p:nvPr/>
        </p:nvSpPr>
        <p:spPr>
          <a:xfrm>
            <a:off x="12710738" y="1737152"/>
            <a:ext cx="1448967" cy="54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</a:t>
            </a:r>
          </a:p>
          <a:p>
            <a:pPr algn="ctr"/>
            <a:r>
              <a:rPr lang="fr-FR" sz="1000" dirty="0"/>
              <a:t>présentiel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90C043-0EC9-6365-D9F5-67A8712E1AB9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60D55-28E0-E6B0-490C-DC95EE314913}"/>
              </a:ext>
            </a:extLst>
          </p:cNvPr>
          <p:cNvSpPr/>
          <p:nvPr/>
        </p:nvSpPr>
        <p:spPr>
          <a:xfrm>
            <a:off x="2039056" y="2751398"/>
            <a:ext cx="1650479" cy="371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Visio SNR 12h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520F1-BA0F-43AE-433A-F420C0D4A870}"/>
              </a:ext>
            </a:extLst>
          </p:cNvPr>
          <p:cNvSpPr/>
          <p:nvPr/>
        </p:nvSpPr>
        <p:spPr>
          <a:xfrm>
            <a:off x="5330168" y="2782859"/>
            <a:ext cx="1650479" cy="366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Visio SNR 18h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E96FD-D6F5-0E2D-3020-77C2BEC75752}"/>
              </a:ext>
            </a:extLst>
          </p:cNvPr>
          <p:cNvSpPr/>
          <p:nvPr/>
        </p:nvSpPr>
        <p:spPr>
          <a:xfrm>
            <a:off x="10288869" y="3050148"/>
            <a:ext cx="1505550" cy="229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Examen CFEB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97EBB-D94E-A100-E1F5-BB9748D1A57E}"/>
              </a:ext>
            </a:extLst>
          </p:cNvPr>
          <p:cNvSpPr/>
          <p:nvPr/>
        </p:nvSpPr>
        <p:spPr>
          <a:xfrm>
            <a:off x="5320007" y="3157809"/>
            <a:ext cx="1650479" cy="366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présentiel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8200D-9C88-48A6-9FBD-2D098FF7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590" y="4787334"/>
            <a:ext cx="1650479" cy="50483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EDAJ 92  Le Plessis Robinson 14h30 17h30</a:t>
            </a:r>
            <a:endParaRPr lang="fr-FR" sz="1000" b="1" i="0" u="none" strike="noStrike" baseline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e 114">
            <a:extLst>
              <a:ext uri="{FF2B5EF4-FFF2-40B4-BE49-F238E27FC236}">
                <a16:creationId xmlns:a16="http://schemas.microsoft.com/office/drawing/2014/main" id="{D48CF3EC-30FC-4B50-9264-9511A6E1763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281236" y="4806440"/>
            <a:ext cx="1645720" cy="724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Stage rentrée arbitrage + CS Le  Plessis Robinson de 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h-13h</a:t>
            </a:r>
          </a:p>
        </p:txBody>
      </p:sp>
    </p:spTree>
    <p:extLst>
      <p:ext uri="{BB962C8B-B14F-4D97-AF65-F5344CB8AC3E}">
        <p14:creationId xmlns:p14="http://schemas.microsoft.com/office/powerpoint/2010/main" val="2874766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FontTx/>
              <a:buChar char="-"/>
            </a:pP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BC5F5E1-6883-5A41-A72B-E6BC02C03142}"/>
              </a:ext>
            </a:extLst>
          </p:cNvPr>
          <p:cNvSpPr txBox="1">
            <a:spLocks/>
          </p:cNvSpPr>
          <p:nvPr/>
        </p:nvSpPr>
        <p:spPr>
          <a:xfrm>
            <a:off x="411105" y="1450596"/>
            <a:ext cx="7117180" cy="473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ETR 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Thomas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Éric 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Yann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Fred (sauf si stage sportif Kata le même weekend)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Virginie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Edwige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Lucie ;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90B06A3F-7577-55F0-1B9F-E329068E5D19}"/>
              </a:ext>
            </a:extLst>
          </p:cNvPr>
          <p:cNvSpPr txBox="1">
            <a:spLocks/>
          </p:cNvSpPr>
          <p:nvPr/>
        </p:nvSpPr>
        <p:spPr>
          <a:xfrm>
            <a:off x="8222305" y="1450596"/>
            <a:ext cx="7117180" cy="473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Gabrielle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Christophe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Dimitri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Franck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Mélanie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0E3D19-635A-42D8-178D-CA244EE68F58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078130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r>
              <a:rPr lang="fr-FR" sz="2400" dirty="0"/>
              <a:t>Cela passe par le club :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centre de Bure sur Yvette (91) - </a:t>
            </a:r>
            <a:r>
              <a:rPr lang="fr-FR" sz="2400" dirty="0" err="1"/>
              <a:t>Flam</a:t>
            </a:r>
            <a:r>
              <a:rPr lang="fr-FR" sz="2400" dirty="0"/>
              <a:t> 91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Blanc Mesnil (93) - Karim </a:t>
            </a:r>
            <a:r>
              <a:rPr lang="fr-FR" sz="2400" dirty="0" err="1"/>
              <a:t>Boumedjane</a:t>
            </a:r>
            <a:r>
              <a:rPr lang="fr-FR" sz="2400" dirty="0"/>
              <a:t> - ESBM 93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Structure dans le (92) - Asnières 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Centre à Meaux (77)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/>
              <a:t>Obergenville</a:t>
            </a:r>
            <a:r>
              <a:rPr lang="fr-FR" sz="2400" dirty="0"/>
              <a:t> / Porcheville (78)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Courdimanche (95) – GUYARD ?</a:t>
            </a:r>
          </a:p>
          <a:p>
            <a:pPr marL="1171575" lvl="1" indent="-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Arcueil / Créteil (94)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 DANS LES PJJ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4FE49C-E054-2E56-3204-CD48EA3C51F6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974116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BC5F5E1-6883-5A41-A72B-E6BC02C03142}"/>
              </a:ext>
            </a:extLst>
          </p:cNvPr>
          <p:cNvSpPr txBox="1">
            <a:spLocks/>
          </p:cNvSpPr>
          <p:nvPr/>
        </p:nvSpPr>
        <p:spPr>
          <a:xfrm>
            <a:off x="161723" y="127464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 &amp; 24 Mai 2022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557333" y="3081867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5E45AD-B148-D852-DE27-FA873596D398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4127758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r>
              <a:rPr lang="fr-FR" sz="2400" dirty="0"/>
              <a:t>2 actions de sensibilisation qui a été menée au lycée PASSY SAINT HONORE (PARIS 16</a:t>
            </a:r>
            <a:r>
              <a:rPr lang="fr-FR" sz="2400" baseline="30000" dirty="0"/>
              <a:t>e</a:t>
            </a:r>
            <a:r>
              <a:rPr lang="fr-FR" sz="2400" dirty="0"/>
              <a:t>) et école PSH :</a:t>
            </a:r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12636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Atelier cuisine animé par des jeunes de l’école PSH (BTS diététique) auprès de Judoka</a:t>
            </a:r>
          </a:p>
          <a:p>
            <a:pPr marL="12636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2636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Visio d’échange sur la gestion du poids / alimentation avec 2 champions judoka : Amandine BUCHARD et Luka MKHEIDZE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 </a:t>
            </a:r>
            <a:r>
              <a:rPr lang="fr-FR" sz="36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realise</a:t>
            </a:r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2022 – semaine olympique</a:t>
            </a:r>
          </a:p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Présentés par </a:t>
            </a:r>
            <a:r>
              <a:rPr lang="fr-FR" sz="36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anne</a:t>
            </a:r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morlot</a:t>
            </a:r>
            <a:endParaRPr lang="fr-FR" sz="36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fr-FR" sz="36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B025F6-67DB-3A0F-58FA-98483B583DBC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753880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Judo scolaire / SES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Plateforme d’accueil d’athlètes étrangers (lien avec FIJ) : Accompagnement 360° de l’athlète (où il se loge ? Se forme ? S’entraîne ?)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Proposition de faire une étude des conditions des CTF (missions, besoins, évolutions)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7"/>
            <a:ext cx="9585823" cy="1086053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projets EN CONSTRUCTION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Présentés par </a:t>
            </a:r>
            <a:r>
              <a:rPr lang="fr-FR" sz="24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anne</a:t>
            </a:r>
            <a:r>
              <a:rPr lang="fr-FR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morlot</a:t>
            </a:r>
            <a:endParaRPr lang="fr-FR" sz="2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C9CD10-DCDF-0C9D-21BF-F1F07893863A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323505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r>
              <a:rPr lang="fr-FR" sz="2400" dirty="0"/>
              <a:t>Cartographie des lieux de formation en horaires aménagés.</a:t>
            </a:r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r>
              <a:rPr lang="fr-FR" sz="2400" b="1" i="1" u="sng" dirty="0"/>
              <a:t>Public visés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des judoka qui n’ont pas forcément de structure d’entraînement identifié (sorte du Pôle ou INSEP) ;</a:t>
            </a:r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725488" lvl="1" indent="-2873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des judoka qui n’ont pas accès à une structure ;</a:t>
            </a:r>
          </a:p>
          <a:p>
            <a:pPr marL="12636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41821A4A-7BED-727B-00A6-92FC3D4BB13F}"/>
              </a:ext>
            </a:extLst>
          </p:cNvPr>
          <p:cNvSpPr txBox="1">
            <a:spLocks/>
          </p:cNvSpPr>
          <p:nvPr/>
        </p:nvSpPr>
        <p:spPr>
          <a:xfrm>
            <a:off x="2260568" y="382527"/>
            <a:ext cx="9585823" cy="10860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36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projets EN CONSTRUCTION</a:t>
            </a:r>
          </a:p>
          <a:p>
            <a:pPr algn="ctr"/>
            <a:r>
              <a:rPr lang="fr-FR" sz="2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Présentés par anne morlot</a:t>
            </a:r>
            <a:endParaRPr lang="fr-FR" sz="2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F609B9-4B1E-B94D-E961-19869FDEEB77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4139602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r>
              <a:rPr lang="fr-FR" sz="2400" dirty="0"/>
              <a:t>Idées de projets – ligue IDF pour les saisons à venir</a:t>
            </a:r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Section universitaire SACLAY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3 regroupement / an KATA SPORTIF avec Nage No et KATAME NO (13 / 23 ans)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Ateliers citoyens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Actions </a:t>
            </a:r>
            <a:r>
              <a:rPr lang="fr-FR" sz="2400" dirty="0" err="1"/>
              <a:t>handi</a:t>
            </a:r>
            <a:r>
              <a:rPr lang="fr-FR" sz="2400" dirty="0"/>
              <a:t> dans les comités (à définir) / Entraînements régionaux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Regroupements vétérans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Listing potentiels projets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5CAA55-BBF1-7765-8C33-11F3DFDA56DC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4114067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463550">
              <a:lnSpc>
                <a:spcPct val="150000"/>
              </a:lnSpc>
            </a:pPr>
            <a:r>
              <a:rPr lang="fr-FR" sz="2400" dirty="0"/>
              <a:t>Projets – ligue IDF</a:t>
            </a:r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highlight>
                  <a:srgbClr val="FF00FF"/>
                </a:highlight>
              </a:rPr>
              <a:t>Classe SES Blanc-Mesnil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2</a:t>
            </a:r>
            <a:r>
              <a:rPr lang="fr-FR" sz="2400" baseline="30000" dirty="0"/>
              <a:t>ème</a:t>
            </a:r>
            <a:r>
              <a:rPr lang="fr-FR" sz="2400" dirty="0"/>
              <a:t> Pôle Espoir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highlight>
                  <a:srgbClr val="FF00FF"/>
                </a:highlight>
              </a:rPr>
              <a:t>Minimes – stage + compétition à l’étranger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highlight>
                  <a:srgbClr val="FF00FF"/>
                </a:highlight>
              </a:rPr>
              <a:t>Minimes – Groupe élite (avec écusson / identité)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Minimes – Stage été + cadets 1 ;</a:t>
            </a:r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Stage ligue de minimes à seniors fin août ;</a:t>
            </a:r>
          </a:p>
          <a:p>
            <a:pPr marL="463550">
              <a:lnSpc>
                <a:spcPct val="150000"/>
              </a:lnSpc>
            </a:pPr>
            <a:endParaRPr lang="fr-FR" sz="2400" dirty="0"/>
          </a:p>
          <a:p>
            <a:pPr marL="8064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Listing potentiels projets suite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5B954D-D45C-70BF-72A9-687084E38EDB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861355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00" y="1070596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3BC5F5E1-6883-5A41-A72B-E6BC02C03142}"/>
              </a:ext>
            </a:extLst>
          </p:cNvPr>
          <p:cNvSpPr txBox="1">
            <a:spLocks/>
          </p:cNvSpPr>
          <p:nvPr/>
        </p:nvSpPr>
        <p:spPr>
          <a:xfrm>
            <a:off x="161723" y="1274644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 &amp; 24 Mai 2022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557333" y="3081867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92C37B-14EC-8F6F-E7E4-0DCDDA3E7196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010001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 algn="just"/>
            <a:endParaRPr lang="fr-FR" sz="2400" dirty="0"/>
          </a:p>
          <a:p>
            <a:pPr marL="414337" algn="just"/>
            <a:endParaRPr lang="fr-FR" sz="2400" dirty="0"/>
          </a:p>
          <a:p>
            <a:pPr marL="414337" algn="just"/>
            <a:endParaRPr lang="fr-F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Une info en </a:t>
            </a:r>
            <a:r>
              <a:rPr lang="fr-FR" sz="2400" dirty="0" err="1"/>
              <a:t>visio</a:t>
            </a:r>
            <a:r>
              <a:rPr lang="fr-FR" sz="2400" dirty="0"/>
              <a:t> en amont de la journée pratique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Visio 1 – Mardi 13.09.2022 de 20H à 22H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Visio 2 – Jeudi 15.09.2022 de 12H à 14H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Journée pratique : le 17.09.2022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Lieu:  à définir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Programme (défini après stage de Temple sur Lot) + attentes particulières ?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SNR IDF 2022 - Suggestions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0386F7-022D-DEB0-DA2B-1D74FB22B50D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48518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80;p15">
            <a:extLst>
              <a:ext uri="{FF2B5EF4-FFF2-40B4-BE49-F238E27FC236}">
                <a16:creationId xmlns:a16="http://schemas.microsoft.com/office/drawing/2014/main" id="{CF0E04A3-E9B4-8D43-80E6-36E01175BE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12018963" y="5495925"/>
            <a:ext cx="6211887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878732" y="2147922"/>
            <a:ext cx="1031132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Crit</a:t>
            </a:r>
            <a:r>
              <a:rPr lang="fr-FR" sz="1000" dirty="0"/>
              <a:t>  IDF cadets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8999" y="3732234"/>
            <a:ext cx="990599" cy="309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FRA Cadet(te)s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87071" y="3735772"/>
            <a:ext cx="990599" cy="309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Crit</a:t>
            </a:r>
            <a:r>
              <a:rPr lang="fr-FR" sz="1000" dirty="0"/>
              <a:t> NAT Cadet(te)s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90365" y="5341196"/>
            <a:ext cx="2087305" cy="309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FRA Minimes M&amp;F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6804" y="2160449"/>
            <a:ext cx="1031132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 IDF Juniors M&amp;F</a:t>
            </a:r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10466456" y="451093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515373" y="4556603"/>
            <a:ext cx="1007712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Réunion ETR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803" y="62060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Octobre 2023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91337"/>
              </p:ext>
            </p:extLst>
          </p:nvPr>
        </p:nvGraphicFramePr>
        <p:xfrm>
          <a:off x="-3208" y="1031123"/>
          <a:ext cx="12191998" cy="5745419"/>
        </p:xfrm>
        <a:graphic>
          <a:graphicData uri="http://schemas.openxmlformats.org/drawingml/2006/table">
            <a:tbl>
              <a:tblPr/>
              <a:tblGrid>
                <a:gridCol w="1741714">
                  <a:extLst>
                    <a:ext uri="{9D8B030D-6E8A-4147-A177-3AD203B41FA5}">
                      <a16:colId xmlns:a16="http://schemas.microsoft.com/office/drawing/2014/main" val="2301913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00059682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20608549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488909723"/>
                    </a:ext>
                  </a:extLst>
                </a:gridCol>
                <a:gridCol w="1276585">
                  <a:extLst>
                    <a:ext uri="{9D8B030D-6E8A-4147-A177-3AD203B41FA5}">
                      <a16:colId xmlns:a16="http://schemas.microsoft.com/office/drawing/2014/main" val="860358885"/>
                    </a:ext>
                  </a:extLst>
                </a:gridCol>
                <a:gridCol w="2206843">
                  <a:extLst>
                    <a:ext uri="{9D8B030D-6E8A-4147-A177-3AD203B41FA5}">
                      <a16:colId xmlns:a16="http://schemas.microsoft.com/office/drawing/2014/main" val="290779758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108192170"/>
                    </a:ext>
                  </a:extLst>
                </a:gridCol>
              </a:tblGrid>
              <a:tr h="39670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61915"/>
                  </a:ext>
                </a:extLst>
              </a:tr>
              <a:tr h="8758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24596"/>
                  </a:ext>
                </a:extLst>
              </a:tr>
              <a:tr h="8758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42888"/>
                  </a:ext>
                </a:extLst>
              </a:tr>
              <a:tr h="8758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37178"/>
                  </a:ext>
                </a:extLst>
              </a:tr>
              <a:tr h="8758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12379"/>
                  </a:ext>
                </a:extLst>
              </a:tr>
              <a:tr h="9692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97761"/>
                  </a:ext>
                </a:extLst>
              </a:tr>
              <a:tr h="87589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90695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40AFC9B5-B034-4543-8321-AD27AA3D6E3C}"/>
              </a:ext>
            </a:extLst>
          </p:cNvPr>
          <p:cNvSpPr/>
          <p:nvPr/>
        </p:nvSpPr>
        <p:spPr>
          <a:xfrm>
            <a:off x="8506048" y="2887465"/>
            <a:ext cx="3604436" cy="3363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00" dirty="0">
                <a:solidFill>
                  <a:schemeClr val="bg1"/>
                </a:solidFill>
              </a:rPr>
              <a:t>Tournoi SENIORS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Noisy le grand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B305507-E04E-F340-B834-BFA92F427B1B}"/>
              </a:ext>
            </a:extLst>
          </p:cNvPr>
          <p:cNvSpPr/>
          <p:nvPr/>
        </p:nvSpPr>
        <p:spPr>
          <a:xfrm>
            <a:off x="11581600" y="240854"/>
            <a:ext cx="256115" cy="314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DC57E3-45E8-DAFF-51C1-917C9B4ECC38}"/>
              </a:ext>
            </a:extLst>
          </p:cNvPr>
          <p:cNvSpPr/>
          <p:nvPr/>
        </p:nvSpPr>
        <p:spPr>
          <a:xfrm>
            <a:off x="6987071" y="3828878"/>
            <a:ext cx="5031892" cy="2030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TESTS CQP / BP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4E3176-06A8-DC6A-B395-03A7BA3FC5DF}"/>
              </a:ext>
            </a:extLst>
          </p:cNvPr>
          <p:cNvSpPr/>
          <p:nvPr/>
        </p:nvSpPr>
        <p:spPr>
          <a:xfrm>
            <a:off x="52201" y="5162292"/>
            <a:ext cx="5113961" cy="3549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STAGES JEUNES Minimes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F5BCC-621E-EF99-2704-E0BC6A19A8FF}"/>
              </a:ext>
            </a:extLst>
          </p:cNvPr>
          <p:cNvSpPr/>
          <p:nvPr/>
        </p:nvSpPr>
        <p:spPr>
          <a:xfrm>
            <a:off x="5469732" y="5188560"/>
            <a:ext cx="1437511" cy="3216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STAGE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ECOLE ARBITRAGE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B3FC099-06D7-A6C9-A5C8-5F43F15E4D15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CC5E3F-E9A8-64E2-C301-3484B3FD1A1F}"/>
              </a:ext>
            </a:extLst>
          </p:cNvPr>
          <p:cNvSpPr/>
          <p:nvPr/>
        </p:nvSpPr>
        <p:spPr>
          <a:xfrm>
            <a:off x="13858588" y="4118565"/>
            <a:ext cx="1534591" cy="3210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Stage cadets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A268B-942B-61EA-4D17-DF5B0DAC2897}"/>
              </a:ext>
            </a:extLst>
          </p:cNvPr>
          <p:cNvSpPr/>
          <p:nvPr/>
        </p:nvSpPr>
        <p:spPr>
          <a:xfrm>
            <a:off x="13242603" y="4630959"/>
            <a:ext cx="3452371" cy="31677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Stage cadets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A4849F-D515-6C5C-032E-A2B60587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892" y="4436231"/>
            <a:ext cx="1800250" cy="4172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Champs 92 équipes seniors clubs 1D Villeneuve?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49305-FF34-B913-D9AC-E9D04DA03EA0}"/>
              </a:ext>
            </a:extLst>
          </p:cNvPr>
          <p:cNvSpPr/>
          <p:nvPr/>
        </p:nvSpPr>
        <p:spPr>
          <a:xfrm>
            <a:off x="10466456" y="4569850"/>
            <a:ext cx="1722334" cy="3210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Stage formation enseignants Japon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B7CBD-A07B-5129-C0AD-348CED6DC4AF}"/>
              </a:ext>
            </a:extLst>
          </p:cNvPr>
          <p:cNvSpPr/>
          <p:nvPr/>
        </p:nvSpPr>
        <p:spPr>
          <a:xfrm>
            <a:off x="12230" y="5560995"/>
            <a:ext cx="12176559" cy="3175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Stage formation enseignants Japon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B5B7D5-8B68-E680-9F03-79CFC1864C41}"/>
              </a:ext>
            </a:extLst>
          </p:cNvPr>
          <p:cNvSpPr/>
          <p:nvPr/>
        </p:nvSpPr>
        <p:spPr>
          <a:xfrm>
            <a:off x="12230" y="6361482"/>
            <a:ext cx="3453984" cy="3525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Stage formation enseignants Japon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88200D-9C88-48A6-9FBD-2D098FF7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391" y="2517542"/>
            <a:ext cx="1831065" cy="3486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EDAJ 92  Le Plessis Robinson 14h30 17h30</a:t>
            </a:r>
            <a:endParaRPr lang="fr-FR" sz="1000" b="1" i="0" u="none" strike="noStrike" baseline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e 114">
            <a:extLst>
              <a:ext uri="{FF2B5EF4-FFF2-40B4-BE49-F238E27FC236}">
                <a16:creationId xmlns:a16="http://schemas.microsoft.com/office/drawing/2014/main" id="{2138FE26-F6AC-21BF-7958-68660ABDAE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18967" y="3485889"/>
            <a:ext cx="2175941" cy="3186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kata Courbevoie 14h30 à 16h30</a:t>
            </a:r>
          </a:p>
        </p:txBody>
      </p:sp>
      <p:sp>
        <p:nvSpPr>
          <p:cNvPr id="13" name="Texte 114">
            <a:extLst>
              <a:ext uri="{FF2B5EF4-FFF2-40B4-BE49-F238E27FC236}">
                <a16:creationId xmlns:a16="http://schemas.microsoft.com/office/drawing/2014/main" id="{3980567F-E56E-400D-BD1B-265DB7C53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14516" y="2521351"/>
            <a:ext cx="1722334" cy="353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Formation Ju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jitsu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Courbevoie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9h 12h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10CD06-EECE-DAD4-A541-2CF1F7CDB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81" y="4387016"/>
            <a:ext cx="1800250" cy="4172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Regroupement cadet juniors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courbevoie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e 114">
            <a:extLst>
              <a:ext uri="{FF2B5EF4-FFF2-40B4-BE49-F238E27FC236}">
                <a16:creationId xmlns:a16="http://schemas.microsoft.com/office/drawing/2014/main" id="{432BBFAF-6E1F-9BAF-07A0-E1D31FCA47B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438583" y="1894937"/>
            <a:ext cx="1722334" cy="353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Stage vétéran 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Villeneuve la Garenne 9h</a:t>
            </a:r>
          </a:p>
        </p:txBody>
      </p:sp>
    </p:spTree>
    <p:extLst>
      <p:ext uri="{BB962C8B-B14F-4D97-AF65-F5344CB8AC3E}">
        <p14:creationId xmlns:p14="http://schemas.microsoft.com/office/powerpoint/2010/main" val="1523632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097" y="3812549"/>
            <a:ext cx="10994065" cy="1032317"/>
          </a:xfrm>
        </p:spPr>
        <p:txBody>
          <a:bodyPr/>
          <a:lstStyle/>
          <a:p>
            <a:pPr algn="ctr"/>
            <a:r>
              <a:rPr lang="fr-FR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appartenance / HQ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46057" y="5347790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fr-FR" sz="4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Minimes, cadets, juniors et seniors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046057" y="304712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93" y="1743740"/>
            <a:ext cx="4810871" cy="1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1833C2-FBDE-A378-3DFF-95A696CC8241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247978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 algn="just"/>
            <a:endParaRPr lang="fr-FR" sz="2400" dirty="0"/>
          </a:p>
          <a:p>
            <a:pPr marL="414337" algn="just"/>
            <a:endParaRPr lang="fr-FR" sz="2400" dirty="0"/>
          </a:p>
          <a:p>
            <a:pPr marL="414337" algn="just"/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Obligation de passer par le comité – envoyé 7 jours avant le 1</a:t>
            </a:r>
            <a:r>
              <a:rPr lang="fr-FR" sz="2400" baseline="30000" dirty="0"/>
              <a:t>er</a:t>
            </a:r>
            <a:r>
              <a:rPr lang="fr-FR" sz="2400" dirty="0"/>
              <a:t> niveau – Maxi </a:t>
            </a:r>
            <a:r>
              <a:rPr lang="fr-FR" sz="2400" b="1" dirty="0">
                <a:solidFill>
                  <a:srgbClr val="FF0000"/>
                </a:solidFill>
              </a:rPr>
              <a:t>le dimanche à minuit </a:t>
            </a:r>
            <a:r>
              <a:rPr lang="fr-FR" sz="2400" dirty="0"/>
              <a:t>précédent le weekend suivant où se déroule la compétition. </a:t>
            </a:r>
          </a:p>
          <a:p>
            <a:r>
              <a:rPr lang="fr-FR" sz="1600" dirty="0"/>
              <a:t>Exemple 1 : pour une équipe qui redescend du championnat 1D / équipe leur premier niveau de compétition est le championnat IDF</a:t>
            </a:r>
          </a:p>
          <a:p>
            <a:r>
              <a:rPr lang="fr-FR" sz="1600" dirty="0"/>
              <a:t>Exemple 2 : Bonus pour une équipe podium sur championnat de France CADET 1D N-1 – Les demandes sont à faire 1 semaine avant le championnat IDF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 comité vérifie que le judoka n’est pas dans les 100 premiers de la </a:t>
            </a:r>
            <a:r>
              <a:rPr lang="fr-FR" sz="2400" dirty="0" err="1"/>
              <a:t>ranking</a:t>
            </a:r>
            <a:r>
              <a:rPr lang="fr-FR" sz="2400" dirty="0"/>
              <a:t> au 01/09 de la saison (UEJ ou FIJ)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 CT envoie les demandes des clubs de son comité à la ligue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La ligue valide les demandes et renvoie au CT et secrétariat du comité qui à son tour renvoie au club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APPARTENANCE - PROCEDURE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5F9252-5A07-2AA3-B597-F4FD150DD874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1877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 algn="just"/>
            <a:endParaRPr lang="fr-FR" sz="2400" dirty="0"/>
          </a:p>
          <a:p>
            <a:pPr marL="414337" algn="just"/>
            <a:endParaRPr lang="fr-FR" sz="2400" dirty="0"/>
          </a:p>
          <a:p>
            <a:pPr marL="414337" algn="just"/>
            <a:endParaRPr lang="fr-FR" sz="2400" dirty="0"/>
          </a:p>
          <a:p>
            <a:pPr marL="414337" algn="just"/>
            <a:r>
              <a:rPr lang="fr-FR" sz="2400" b="1" dirty="0">
                <a:solidFill>
                  <a:srgbClr val="FF0000"/>
                </a:solidFill>
              </a:rPr>
              <a:t>Par principe : pas de hors-quota</a:t>
            </a:r>
            <a:r>
              <a:rPr lang="fr-FR" sz="2400" dirty="0"/>
              <a:t> – On demande à ce que les athlètes fassent la compétition. </a:t>
            </a:r>
            <a:r>
              <a:rPr lang="fr-FR" sz="2400" b="1" dirty="0">
                <a:solidFill>
                  <a:srgbClr val="FF0000"/>
                </a:solidFill>
              </a:rPr>
              <a:t>C’est une démarche exceptionnelle</a:t>
            </a:r>
          </a:p>
          <a:p>
            <a:pPr marL="414337" algn="just"/>
            <a:endParaRPr lang="fr-FR" sz="2400" dirty="0"/>
          </a:p>
          <a:p>
            <a:pPr marL="414337" algn="just"/>
            <a:r>
              <a:rPr lang="fr-FR" sz="2400" dirty="0"/>
              <a:t>En équipe : si des combattants d’une équipe sont absents pour cause de sélection en Equipe de France, le club doit malgré tout présenter son équipe à la compétition.</a:t>
            </a:r>
          </a:p>
          <a:p>
            <a:pPr marL="414337" algn="just"/>
            <a:r>
              <a:rPr lang="fr-FR" sz="2400" dirty="0"/>
              <a:t>Si l’équipe ne se qualifie pas, une demande de Hors-Quota peut être faite et sera transmise au national.</a:t>
            </a:r>
          </a:p>
          <a:p>
            <a:pPr marL="414337" algn="just"/>
            <a:endParaRPr lang="fr-FR" sz="2400" dirty="0"/>
          </a:p>
          <a:p>
            <a:pPr marL="414337" algn="just"/>
            <a:r>
              <a:rPr lang="fr-FR" sz="2400" dirty="0"/>
              <a:t>Si impossibilité de faire la compétition pour un motif valable (sélection en équipe de France, blessure, …) une demande de hors-quota peut être formulée.</a:t>
            </a:r>
          </a:p>
          <a:p>
            <a:pPr marL="414337" algn="just"/>
            <a:r>
              <a:rPr lang="fr-FR" sz="2400" b="1" dirty="0">
                <a:solidFill>
                  <a:srgbClr val="FF0000"/>
                </a:solidFill>
              </a:rPr>
              <a:t>Aucune demande de hors-quota pour un combattant qui a participé à la compétition et qui ne s’est pas qualifié ne sera étudiée.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4960" y="382528"/>
            <a:ext cx="10152348" cy="861420"/>
          </a:xfrm>
        </p:spPr>
        <p:txBody>
          <a:bodyPr>
            <a:noAutofit/>
          </a:bodyPr>
          <a:lstStyle/>
          <a:p>
            <a:r>
              <a:rPr lang="fr-FR" sz="29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 DE hors-QUOTA – PRINCIPES GENERAUX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5B52A7-CAFC-5BC4-8FA2-957FEE24F218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698149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62000" indent="-347663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762000" indent="-347663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414337" algn="just"/>
            <a:r>
              <a:rPr lang="fr-FR" sz="2200" dirty="0"/>
              <a:t>Si impossibilité de faire la compétition pour un motif valable (sélection en équipe de France, blessure, …) une demande de hors quota peut être formulée de la manière suivante :</a:t>
            </a:r>
          </a:p>
          <a:p>
            <a:pPr marL="414337" algn="just"/>
            <a:endParaRPr lang="fr-FR" sz="2200" dirty="0"/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200" dirty="0"/>
              <a:t>Remplir un formulaire de demande de hors-quota en amont ou au plus tard le jour de la compétition et le transmettre au conseiller départemental ;</a:t>
            </a:r>
          </a:p>
          <a:p>
            <a:pPr marL="757237" indent="-342900" algn="just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200" dirty="0"/>
              <a:t>Fournir le document justificatif (certificat médical, convocation sélection, …) ;</a:t>
            </a:r>
          </a:p>
          <a:p>
            <a:pPr marL="757237" indent="-342900" algn="just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757237" indent="-342900" algn="just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414337" algn="just"/>
            <a:r>
              <a:rPr lang="fr-FR" sz="2200" dirty="0"/>
              <a:t>Transmettre la demande complète au comité départemental + conseiller technique. </a:t>
            </a:r>
          </a:p>
          <a:p>
            <a:pPr marL="414337" algn="just"/>
            <a:r>
              <a:rPr lang="fr-FR" sz="2200" dirty="0"/>
              <a:t>Le comité fera suivre la demande à l’échelon ligue.</a:t>
            </a:r>
          </a:p>
          <a:p>
            <a:pPr marL="414337" algn="just"/>
            <a:r>
              <a:rPr lang="fr-FR" sz="2200" dirty="0"/>
              <a:t>Puis la ligue fera suivre à l’échelon national si la demande concerne une qualification à un championnat de France.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 DE hors-QUOTA - DEMARCHE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685A4A-A733-8422-CD84-732749349FC0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026013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/>
            <a:endParaRPr lang="fr-FR" sz="2400" dirty="0"/>
          </a:p>
          <a:p>
            <a:pPr marL="414337"/>
            <a:endParaRPr lang="fr-FR" sz="2400" dirty="0"/>
          </a:p>
          <a:p>
            <a:pPr marL="414337" algn="just"/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Obligation de passer par le comité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Le CT du comité donne un avis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Le CT les envoie à la ligue et la ligue entérine la demande (ou transmets au national si c’est pour une demande à l’échelon supérieur)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La ligue renvoie au CT du comité la validation ou non de la demande ;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b="1" i="1" u="sng" dirty="0"/>
              <a:t>Inscription extranet des demandes acceptées</a:t>
            </a:r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Par le CT du comité si c’est une demande pour l’échelon ligue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Par le DTR si c’est une demande pour l’échelon national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Par le DTR si se sont des qualifiés qui redescendent de l’échelon national / ou bonus ligue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7840" y="157896"/>
            <a:ext cx="10078551" cy="131068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DEMARCHE  INTERNE ETR</a:t>
            </a:r>
          </a:p>
          <a:p>
            <a:pPr algn="ctr">
              <a:lnSpc>
                <a:spcPct val="120000"/>
              </a:lnSpc>
            </a:pPr>
            <a:r>
              <a:rPr lang="fr-FR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suivi des demandes de hors quota / BONUS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CAB9EE1-8A87-075E-B471-49C7BB452A93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6765989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/>
            <a:endParaRPr lang="fr-FR" sz="2400" dirty="0"/>
          </a:p>
          <a:p>
            <a:pPr marL="414337"/>
            <a:endParaRPr lang="fr-FR" sz="2400" dirty="0"/>
          </a:p>
          <a:p>
            <a:pPr marL="414337" algn="ctr"/>
            <a:r>
              <a:rPr lang="fr-FR" sz="3200" dirty="0">
                <a:solidFill>
                  <a:srgbClr val="FF0000"/>
                </a:solidFill>
              </a:rPr>
              <a:t>Priorité au championnat départemental et régional</a:t>
            </a:r>
          </a:p>
          <a:p>
            <a:pPr marL="414337" algn="ctr"/>
            <a:endParaRPr lang="fr-FR" sz="3200" dirty="0">
              <a:solidFill>
                <a:srgbClr val="FF0000"/>
              </a:solidFill>
            </a:endParaRPr>
          </a:p>
          <a:p>
            <a:pPr marL="414337"/>
            <a:endParaRPr lang="fr-FR" sz="2400" dirty="0"/>
          </a:p>
          <a:p>
            <a:pPr marL="414337" algn="just"/>
            <a:r>
              <a:rPr lang="fr-FR" sz="2400" dirty="0"/>
              <a:t>Une demande de hors quota se justifie et sera étudiée pour des cadets, juniors, seniors uniquement si le combattant rempli un de ces critères :</a:t>
            </a:r>
          </a:p>
          <a:p>
            <a:pPr marL="414337" algn="just"/>
            <a:endParaRPr lang="fr-FR" sz="2400" dirty="0"/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Sélection en Equipe de France le même weekend que la compétition</a:t>
            </a:r>
          </a:p>
          <a:p>
            <a:pPr marL="414337" algn="just"/>
            <a:endParaRPr lang="fr-FR" sz="2400" dirty="0"/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Sélection pour une compétition de judoka en structure (PE / PF / INSEP)</a:t>
            </a:r>
          </a:p>
          <a:p>
            <a:pPr marL="414337" algn="just"/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 fontScale="85000" lnSpcReduction="10000"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PRINCIPES IDF - DEMANDES DE hors-QUOTA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EFAA45-428B-92C9-DA35-DD5DF7BB8495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082776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/>
            <a:endParaRPr lang="fr-FR" sz="2400" dirty="0"/>
          </a:p>
          <a:p>
            <a:pPr marL="414337" algn="ctr"/>
            <a:endParaRPr lang="fr-FR" sz="3200" dirty="0">
              <a:solidFill>
                <a:srgbClr val="FF0000"/>
              </a:solidFill>
            </a:endParaRPr>
          </a:p>
          <a:p>
            <a:pPr marL="414337" algn="ctr"/>
            <a:endParaRPr lang="fr-FR" sz="3200" dirty="0">
              <a:solidFill>
                <a:srgbClr val="FF0000"/>
              </a:solidFill>
            </a:endParaRPr>
          </a:p>
          <a:p>
            <a:pPr marL="414337" algn="ctr"/>
            <a:r>
              <a:rPr lang="fr-FR" sz="3200" dirty="0">
                <a:solidFill>
                  <a:srgbClr val="FF0000"/>
                </a:solidFill>
              </a:rPr>
              <a:t>Principe si demande HQ en raison de blessure</a:t>
            </a:r>
            <a:endParaRPr lang="fr-FR" sz="2400" dirty="0"/>
          </a:p>
          <a:p>
            <a:pPr marL="414337" algn="just"/>
            <a:r>
              <a:rPr lang="fr-FR" sz="2400" dirty="0"/>
              <a:t>Une demande de hors quota en raison d’une </a:t>
            </a:r>
            <a:r>
              <a:rPr lang="fr-FR" sz="2400" dirty="0" err="1"/>
              <a:t>blessre</a:t>
            </a:r>
            <a:r>
              <a:rPr lang="fr-FR" sz="2400" dirty="0"/>
              <a:t> se justifie et sera étudiée pour des cadets, juniors, seniors uniquement si le combattant rempli un de ces critères :</a:t>
            </a:r>
          </a:p>
          <a:p>
            <a:pPr marL="414337" algn="just"/>
            <a:endParaRPr lang="fr-FR" sz="2400" dirty="0"/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Sélection Equipe de France N et N-1 sur un championnat majeur (Europe, Monde) ;</a:t>
            </a:r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Sélection Nationale ou structure sur une compétition UEJ / FIJ ;</a:t>
            </a:r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Dans les 100 premiers de la </a:t>
            </a:r>
            <a:r>
              <a:rPr lang="fr-FR" sz="2400" dirty="0" err="1"/>
              <a:t>ranking</a:t>
            </a:r>
            <a:r>
              <a:rPr lang="fr-FR" sz="2400" dirty="0"/>
              <a:t> UEJ / FIJ (au 01.09) ;</a:t>
            </a:r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Judoka classé dans les 7 premiers du championnat de France N-1 de la catégorie d’âge concerné (ou la catégorie d’âge précédente) ;</a:t>
            </a:r>
          </a:p>
          <a:p>
            <a:pPr marL="75723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Judoka en structure PE / PF / INSEP ;</a:t>
            </a:r>
          </a:p>
          <a:p>
            <a:pPr marL="414337" algn="just"/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51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PRINCIPES interne IDF</a:t>
            </a:r>
          </a:p>
          <a:p>
            <a:pPr algn="ctr"/>
            <a:r>
              <a:rPr lang="fr-FR" sz="3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DEMANDES DE hors-QUOTA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4151A3-F10C-FCE7-84AF-6975B66FC4A7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6664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80;p15">
            <a:extLst>
              <a:ext uri="{FF2B5EF4-FFF2-40B4-BE49-F238E27FC236}">
                <a16:creationId xmlns:a16="http://schemas.microsoft.com/office/drawing/2014/main" id="{8BC34AF0-9D6C-5141-B93E-EAC13D47B6CC}"/>
              </a:ext>
            </a:extLst>
          </p:cNvPr>
          <p:cNvSpPr/>
          <p:nvPr/>
        </p:nvSpPr>
        <p:spPr>
          <a:xfrm>
            <a:off x="0" y="11836"/>
            <a:ext cx="12192000" cy="685106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0174"/>
              </p:ext>
            </p:extLst>
          </p:nvPr>
        </p:nvGraphicFramePr>
        <p:xfrm>
          <a:off x="0" y="914463"/>
          <a:ext cx="12152441" cy="5900574"/>
        </p:xfrm>
        <a:graphic>
          <a:graphicData uri="http://schemas.openxmlformats.org/drawingml/2006/table">
            <a:tbl>
              <a:tblPr/>
              <a:tblGrid>
                <a:gridCol w="1736063">
                  <a:extLst>
                    <a:ext uri="{9D8B030D-6E8A-4147-A177-3AD203B41FA5}">
                      <a16:colId xmlns:a16="http://schemas.microsoft.com/office/drawing/2014/main" val="3805485382"/>
                    </a:ext>
                  </a:extLst>
                </a:gridCol>
                <a:gridCol w="1736063">
                  <a:extLst>
                    <a:ext uri="{9D8B030D-6E8A-4147-A177-3AD203B41FA5}">
                      <a16:colId xmlns:a16="http://schemas.microsoft.com/office/drawing/2014/main" val="2280721422"/>
                    </a:ext>
                  </a:extLst>
                </a:gridCol>
                <a:gridCol w="1736063">
                  <a:extLst>
                    <a:ext uri="{9D8B030D-6E8A-4147-A177-3AD203B41FA5}">
                      <a16:colId xmlns:a16="http://schemas.microsoft.com/office/drawing/2014/main" val="703085230"/>
                    </a:ext>
                  </a:extLst>
                </a:gridCol>
                <a:gridCol w="1736063">
                  <a:extLst>
                    <a:ext uri="{9D8B030D-6E8A-4147-A177-3AD203B41FA5}">
                      <a16:colId xmlns:a16="http://schemas.microsoft.com/office/drawing/2014/main" val="2864743017"/>
                    </a:ext>
                  </a:extLst>
                </a:gridCol>
                <a:gridCol w="1242818">
                  <a:extLst>
                    <a:ext uri="{9D8B030D-6E8A-4147-A177-3AD203B41FA5}">
                      <a16:colId xmlns:a16="http://schemas.microsoft.com/office/drawing/2014/main" val="2613841198"/>
                    </a:ext>
                  </a:extLst>
                </a:gridCol>
                <a:gridCol w="2229308">
                  <a:extLst>
                    <a:ext uri="{9D8B030D-6E8A-4147-A177-3AD203B41FA5}">
                      <a16:colId xmlns:a16="http://schemas.microsoft.com/office/drawing/2014/main" val="3387470438"/>
                    </a:ext>
                  </a:extLst>
                </a:gridCol>
                <a:gridCol w="1736063">
                  <a:extLst>
                    <a:ext uri="{9D8B030D-6E8A-4147-A177-3AD203B41FA5}">
                      <a16:colId xmlns:a16="http://schemas.microsoft.com/office/drawing/2014/main" val="3138087283"/>
                    </a:ext>
                  </a:extLst>
                </a:gridCol>
              </a:tblGrid>
              <a:tr h="5145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54546"/>
                  </a:ext>
                </a:extLst>
              </a:tr>
              <a:tr h="1135968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toussaint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67940"/>
                  </a:ext>
                </a:extLst>
              </a:tr>
              <a:tr h="1145512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armistice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12573"/>
                  </a:ext>
                </a:extLst>
              </a:tr>
              <a:tr h="10277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5696"/>
                  </a:ext>
                </a:extLst>
              </a:tr>
              <a:tr h="11359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42276"/>
                  </a:ext>
                </a:extLst>
              </a:tr>
              <a:tr h="9408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5862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954" y="42963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Novembre </a:t>
            </a:r>
            <a:r>
              <a:rPr lang="fr-FR" b="1" u="sng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r>
              <a:rPr lang="fr-FR" b="1" u="sng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12018963" y="5495925"/>
            <a:ext cx="6211887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172756" y="4449407"/>
            <a:ext cx="3316791" cy="2717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Champ FRA </a:t>
            </a:r>
            <a:r>
              <a:rPr lang="fr-FR" sz="1000" dirty="0" err="1"/>
              <a:t>Ind</a:t>
            </a:r>
            <a:r>
              <a:rPr lang="fr-FR" sz="1000" dirty="0"/>
              <a:t> 1ère division - CAEN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3AA92C-8092-644C-B848-5653162A701D}"/>
              </a:ext>
            </a:extLst>
          </p:cNvPr>
          <p:cNvSpPr/>
          <p:nvPr/>
        </p:nvSpPr>
        <p:spPr>
          <a:xfrm>
            <a:off x="14341670" y="2143758"/>
            <a:ext cx="1566471" cy="26472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TOURNOI BENJAMINES 91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8A1E9A-852D-9947-BE10-FD14198FDBDC}"/>
              </a:ext>
            </a:extLst>
          </p:cNvPr>
          <p:cNvSpPr/>
          <p:nvPr/>
        </p:nvSpPr>
        <p:spPr>
          <a:xfrm>
            <a:off x="10498716" y="2843272"/>
            <a:ext cx="1498290" cy="2552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TOURNOI MINIMES 91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791C83F-978E-8247-9B32-45C36F2C72E8}"/>
              </a:ext>
            </a:extLst>
          </p:cNvPr>
          <p:cNvSpPr/>
          <p:nvPr/>
        </p:nvSpPr>
        <p:spPr>
          <a:xfrm>
            <a:off x="12554999" y="820526"/>
            <a:ext cx="1385750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-  Présentiel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F50295A-79FE-4545-B917-61465BDA4626}"/>
              </a:ext>
            </a:extLst>
          </p:cNvPr>
          <p:cNvSpPr/>
          <p:nvPr/>
        </p:nvSpPr>
        <p:spPr>
          <a:xfrm>
            <a:off x="9575037" y="251926"/>
            <a:ext cx="256115" cy="314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6299F-B55C-DD41-B2C6-0363B18F189F}"/>
              </a:ext>
            </a:extLst>
          </p:cNvPr>
          <p:cNvSpPr/>
          <p:nvPr/>
        </p:nvSpPr>
        <p:spPr>
          <a:xfrm>
            <a:off x="7022083" y="3402049"/>
            <a:ext cx="5071156" cy="2841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PASSAGE GRADE 6</a:t>
            </a:r>
            <a:r>
              <a:rPr lang="fr-FR" sz="1000" baseline="30000" dirty="0"/>
              <a:t>ème </a:t>
            </a:r>
            <a:r>
              <a:rPr lang="fr-FR" sz="1000" dirty="0"/>
              <a:t> &amp; 7</a:t>
            </a:r>
            <a:r>
              <a:rPr lang="fr-FR" sz="1000" baseline="30000" dirty="0"/>
              <a:t>ème</a:t>
            </a:r>
            <a:r>
              <a:rPr lang="fr-FR" sz="1000" dirty="0"/>
              <a:t> Dan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84958-4ABC-B291-20CB-8F6DC27B4C18}"/>
              </a:ext>
            </a:extLst>
          </p:cNvPr>
          <p:cNvSpPr/>
          <p:nvPr/>
        </p:nvSpPr>
        <p:spPr>
          <a:xfrm>
            <a:off x="14341670" y="2772080"/>
            <a:ext cx="1566471" cy="3942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EUROPE / EQUIPE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MULHOUSE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73620A-1D7B-7DE7-4291-7E6D797F1370}"/>
              </a:ext>
            </a:extLst>
          </p:cNvPr>
          <p:cNvSpPr/>
          <p:nvPr/>
        </p:nvSpPr>
        <p:spPr>
          <a:xfrm>
            <a:off x="9749691" y="3614075"/>
            <a:ext cx="1639054" cy="43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JUGES IDF</a:t>
            </a:r>
          </a:p>
          <a:p>
            <a:pPr algn="ctr"/>
            <a:r>
              <a:rPr lang="fr-FR" sz="1000" dirty="0"/>
              <a:t>Passage 3 &amp; 4e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19A28E-4DA4-496E-C3DD-B7FC5C46100B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5F001-1F34-6210-6FA9-6DB60C93F3B9}"/>
              </a:ext>
            </a:extLst>
          </p:cNvPr>
          <p:cNvSpPr/>
          <p:nvPr/>
        </p:nvSpPr>
        <p:spPr>
          <a:xfrm>
            <a:off x="6974959" y="2155274"/>
            <a:ext cx="5071156" cy="375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EUROPE SENIORS MONTPELLIER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0DC83C-B246-4829-D4EB-2500DBD27918}"/>
              </a:ext>
            </a:extLst>
          </p:cNvPr>
          <p:cNvSpPr/>
          <p:nvPr/>
        </p:nvSpPr>
        <p:spPr>
          <a:xfrm>
            <a:off x="8487970" y="5041465"/>
            <a:ext cx="1579867" cy="3196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Excellence juniors Trappes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3DAF-1EA7-FE23-9A5F-98ADF6347892}"/>
              </a:ext>
            </a:extLst>
          </p:cNvPr>
          <p:cNvSpPr/>
          <p:nvPr/>
        </p:nvSpPr>
        <p:spPr>
          <a:xfrm>
            <a:off x="-39558" y="1871514"/>
            <a:ext cx="10493744" cy="2106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00" dirty="0">
                <a:solidFill>
                  <a:schemeClr val="bg1"/>
                </a:solidFill>
              </a:rPr>
              <a:t>Stage formation enseignants Japon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6C4EB3-876F-4F72-AAD1-9D19C6EE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132" y="3963909"/>
            <a:ext cx="1823586" cy="4054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EDAJ 92  Le Plessis Robinson </a:t>
            </a:r>
            <a:endParaRPr lang="fr-FR" sz="1000" b="1" i="0" u="none" strike="noStrike" baseline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894D2-401E-D7FC-9799-3D7F1D85F900}"/>
              </a:ext>
            </a:extLst>
          </p:cNvPr>
          <p:cNvSpPr/>
          <p:nvPr/>
        </p:nvSpPr>
        <p:spPr>
          <a:xfrm>
            <a:off x="10434725" y="5041465"/>
            <a:ext cx="1579867" cy="3196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Minimes Trappes</a:t>
            </a:r>
          </a:p>
        </p:txBody>
      </p:sp>
      <p:sp>
        <p:nvSpPr>
          <p:cNvPr id="9" name="Texte 114">
            <a:extLst>
              <a:ext uri="{FF2B5EF4-FFF2-40B4-BE49-F238E27FC236}">
                <a16:creationId xmlns:a16="http://schemas.microsoft.com/office/drawing/2014/main" id="{9207CCAF-06BE-108B-7EBB-0D822AB6E2D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57057" y="4108829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kata Fontenay 10h à 12h</a:t>
            </a:r>
          </a:p>
        </p:txBody>
      </p:sp>
      <p:sp>
        <p:nvSpPr>
          <p:cNvPr id="15" name="Texte 114">
            <a:extLst>
              <a:ext uri="{FF2B5EF4-FFF2-40B4-BE49-F238E27FC236}">
                <a16:creationId xmlns:a16="http://schemas.microsoft.com/office/drawing/2014/main" id="{1D19879D-19D7-4E84-87A7-1684B3B0FC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241972" y="3666660"/>
            <a:ext cx="2106849" cy="43616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Stage technique ne waza ju-jitsu bresilien Courbevoie 9h30 12h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22887-A96C-1782-4887-44B3602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5831" y="4426708"/>
            <a:ext cx="1800250" cy="3474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Regroupement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benj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min cad 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09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0;p15">
            <a:extLst>
              <a:ext uri="{FF2B5EF4-FFF2-40B4-BE49-F238E27FC236}">
                <a16:creationId xmlns:a16="http://schemas.microsoft.com/office/drawing/2014/main" id="{C6BC26C0-F4CA-8842-8031-2ED20A2FBD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564770"/>
              </p:ext>
            </p:extLst>
          </p:nvPr>
        </p:nvGraphicFramePr>
        <p:xfrm>
          <a:off x="374050" y="1046026"/>
          <a:ext cx="11644913" cy="5493566"/>
        </p:xfrm>
        <a:graphic>
          <a:graphicData uri="http://schemas.openxmlformats.org/drawingml/2006/table">
            <a:tbl>
              <a:tblPr/>
              <a:tblGrid>
                <a:gridCol w="1663559">
                  <a:extLst>
                    <a:ext uri="{9D8B030D-6E8A-4147-A177-3AD203B41FA5}">
                      <a16:colId xmlns:a16="http://schemas.microsoft.com/office/drawing/2014/main" val="725457433"/>
                    </a:ext>
                  </a:extLst>
                </a:gridCol>
                <a:gridCol w="1663559">
                  <a:extLst>
                    <a:ext uri="{9D8B030D-6E8A-4147-A177-3AD203B41FA5}">
                      <a16:colId xmlns:a16="http://schemas.microsoft.com/office/drawing/2014/main" val="4250557708"/>
                    </a:ext>
                  </a:extLst>
                </a:gridCol>
                <a:gridCol w="1663559">
                  <a:extLst>
                    <a:ext uri="{9D8B030D-6E8A-4147-A177-3AD203B41FA5}">
                      <a16:colId xmlns:a16="http://schemas.microsoft.com/office/drawing/2014/main" val="1740330013"/>
                    </a:ext>
                  </a:extLst>
                </a:gridCol>
                <a:gridCol w="1663559">
                  <a:extLst>
                    <a:ext uri="{9D8B030D-6E8A-4147-A177-3AD203B41FA5}">
                      <a16:colId xmlns:a16="http://schemas.microsoft.com/office/drawing/2014/main" val="3103075470"/>
                    </a:ext>
                  </a:extLst>
                </a:gridCol>
                <a:gridCol w="1371435">
                  <a:extLst>
                    <a:ext uri="{9D8B030D-6E8A-4147-A177-3AD203B41FA5}">
                      <a16:colId xmlns:a16="http://schemas.microsoft.com/office/drawing/2014/main" val="2499075538"/>
                    </a:ext>
                  </a:extLst>
                </a:gridCol>
                <a:gridCol w="1955683">
                  <a:extLst>
                    <a:ext uri="{9D8B030D-6E8A-4147-A177-3AD203B41FA5}">
                      <a16:colId xmlns:a16="http://schemas.microsoft.com/office/drawing/2014/main" val="3245791287"/>
                    </a:ext>
                  </a:extLst>
                </a:gridCol>
                <a:gridCol w="1663559">
                  <a:extLst>
                    <a:ext uri="{9D8B030D-6E8A-4147-A177-3AD203B41FA5}">
                      <a16:colId xmlns:a16="http://schemas.microsoft.com/office/drawing/2014/main" val="561461164"/>
                    </a:ext>
                  </a:extLst>
                </a:gridCol>
              </a:tblGrid>
              <a:tr h="4563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75392"/>
                  </a:ext>
                </a:extLst>
              </a:tr>
              <a:tr h="10074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4678"/>
                  </a:ext>
                </a:extLst>
              </a:tr>
              <a:tr h="10074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26717"/>
                  </a:ext>
                </a:extLst>
              </a:tr>
              <a:tr h="10074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07074"/>
                  </a:ext>
                </a:extLst>
              </a:tr>
              <a:tr h="10074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97871"/>
                  </a:ext>
                </a:extLst>
              </a:tr>
              <a:tr h="10074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noel</a:t>
                      </a: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22957" marR="22957" marT="22957" marB="2295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6008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636" y="69269"/>
            <a:ext cx="9404723" cy="1400530"/>
          </a:xfrm>
        </p:spPr>
        <p:txBody>
          <a:bodyPr/>
          <a:lstStyle/>
          <a:p>
            <a:r>
              <a:rPr lang="fr-FR" b="1" u="sng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Décembre </a:t>
            </a:r>
            <a:r>
              <a:rPr lang="fr-FR" b="1" u="sng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2023</a:t>
            </a: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2018963" y="5495925"/>
            <a:ext cx="6211887" cy="420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4A9CC7-EA36-0049-8749-6317F5421D5C}"/>
              </a:ext>
            </a:extLst>
          </p:cNvPr>
          <p:cNvSpPr/>
          <p:nvPr/>
        </p:nvSpPr>
        <p:spPr>
          <a:xfrm>
            <a:off x="12319514" y="5897034"/>
            <a:ext cx="4689965" cy="4285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STAGES INTER-POLE HOULGATE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F0E698-9CBF-D244-A855-F66803D1CD68}"/>
              </a:ext>
            </a:extLst>
          </p:cNvPr>
          <p:cNvSpPr/>
          <p:nvPr/>
        </p:nvSpPr>
        <p:spPr>
          <a:xfrm>
            <a:off x="5012997" y="341306"/>
            <a:ext cx="1448967" cy="48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– Viso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EE8A08C-0A7A-3041-92DA-4BA13609AB64}"/>
              </a:ext>
            </a:extLst>
          </p:cNvPr>
          <p:cNvSpPr/>
          <p:nvPr/>
        </p:nvSpPr>
        <p:spPr>
          <a:xfrm>
            <a:off x="4563153" y="228308"/>
            <a:ext cx="256115" cy="314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C8261DE-BC3C-F049-89EB-4C71EBA54241}"/>
              </a:ext>
            </a:extLst>
          </p:cNvPr>
          <p:cNvSpPr/>
          <p:nvPr/>
        </p:nvSpPr>
        <p:spPr>
          <a:xfrm>
            <a:off x="16224752" y="2784869"/>
            <a:ext cx="259362" cy="23194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549094-B106-9F89-1F81-789EE1BE8747}"/>
              </a:ext>
            </a:extLst>
          </p:cNvPr>
          <p:cNvSpPr/>
          <p:nvPr/>
        </p:nvSpPr>
        <p:spPr>
          <a:xfrm>
            <a:off x="13107332" y="2741527"/>
            <a:ext cx="3114331" cy="3186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Tournoi Juniors – Aix en Provence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82C75D-ABD3-5D0E-896F-5D8ADE9292D1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A83FC-F810-0F08-043A-5F73BD33B210}"/>
              </a:ext>
            </a:extLst>
          </p:cNvPr>
          <p:cNvSpPr/>
          <p:nvPr/>
        </p:nvSpPr>
        <p:spPr>
          <a:xfrm>
            <a:off x="10463959" y="1977471"/>
            <a:ext cx="1457138" cy="40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EQUIPE SENIOR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E1FFC-19F7-47BE-81D6-7E935F6C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75" y="2022011"/>
            <a:ext cx="1849515" cy="4512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EDAJ 92 Le Plessis Robinson 14h30 17h30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E6A38-3C2C-40F3-B5ED-0B4588522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9190" y="2990082"/>
            <a:ext cx="1792210" cy="4630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Tournoi Le Plessis Robinson cadet </a:t>
            </a:r>
            <a:endParaRPr lang="fr-FR" sz="1000" b="1" i="0" u="none" strike="noStrike" baseline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CF234-4077-4B35-98D9-15824406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083" y="4077573"/>
            <a:ext cx="1812158" cy="365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Tournoi Garches minimes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C7EED-287C-9C2B-B4F9-16E24021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568" y="4045868"/>
            <a:ext cx="1849515" cy="4512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EDAJ 92 Le Plessis Robinson 14h30 17h30      </a:t>
            </a:r>
          </a:p>
        </p:txBody>
      </p:sp>
      <p:sp>
        <p:nvSpPr>
          <p:cNvPr id="10" name="Texte 114">
            <a:extLst>
              <a:ext uri="{FF2B5EF4-FFF2-40B4-BE49-F238E27FC236}">
                <a16:creationId xmlns:a16="http://schemas.microsoft.com/office/drawing/2014/main" id="{B3D77896-9DEC-44A6-97F5-5E2AF5485A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452675" y="3042691"/>
            <a:ext cx="1836345" cy="43236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kata coupe 92 Courbevoie 14h30 à 16h30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ADD08-9140-C118-6FAC-54D5C4B7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264" y="1547604"/>
            <a:ext cx="1800250" cy="4172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Regroupement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benj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min cad 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50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0;p15">
            <a:extLst>
              <a:ext uri="{FF2B5EF4-FFF2-40B4-BE49-F238E27FC236}">
                <a16:creationId xmlns:a16="http://schemas.microsoft.com/office/drawing/2014/main" id="{3EA26983-43C0-6A40-92F0-F483A58515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08951"/>
              </p:ext>
            </p:extLst>
          </p:nvPr>
        </p:nvGraphicFramePr>
        <p:xfrm>
          <a:off x="145376" y="870078"/>
          <a:ext cx="11901246" cy="5029979"/>
        </p:xfrm>
        <a:graphic>
          <a:graphicData uri="http://schemas.openxmlformats.org/drawingml/2006/table">
            <a:tbl>
              <a:tblPr/>
              <a:tblGrid>
                <a:gridCol w="1700178">
                  <a:extLst>
                    <a:ext uri="{9D8B030D-6E8A-4147-A177-3AD203B41FA5}">
                      <a16:colId xmlns:a16="http://schemas.microsoft.com/office/drawing/2014/main" val="782760643"/>
                    </a:ext>
                  </a:extLst>
                </a:gridCol>
                <a:gridCol w="1700178">
                  <a:extLst>
                    <a:ext uri="{9D8B030D-6E8A-4147-A177-3AD203B41FA5}">
                      <a16:colId xmlns:a16="http://schemas.microsoft.com/office/drawing/2014/main" val="441129715"/>
                    </a:ext>
                  </a:extLst>
                </a:gridCol>
                <a:gridCol w="1700178">
                  <a:extLst>
                    <a:ext uri="{9D8B030D-6E8A-4147-A177-3AD203B41FA5}">
                      <a16:colId xmlns:a16="http://schemas.microsoft.com/office/drawing/2014/main" val="1302671068"/>
                    </a:ext>
                  </a:extLst>
                </a:gridCol>
                <a:gridCol w="1700178">
                  <a:extLst>
                    <a:ext uri="{9D8B030D-6E8A-4147-A177-3AD203B41FA5}">
                      <a16:colId xmlns:a16="http://schemas.microsoft.com/office/drawing/2014/main" val="1895090172"/>
                    </a:ext>
                  </a:extLst>
                </a:gridCol>
                <a:gridCol w="1700178">
                  <a:extLst>
                    <a:ext uri="{9D8B030D-6E8A-4147-A177-3AD203B41FA5}">
                      <a16:colId xmlns:a16="http://schemas.microsoft.com/office/drawing/2014/main" val="2066652057"/>
                    </a:ext>
                  </a:extLst>
                </a:gridCol>
                <a:gridCol w="1700178">
                  <a:extLst>
                    <a:ext uri="{9D8B030D-6E8A-4147-A177-3AD203B41FA5}">
                      <a16:colId xmlns:a16="http://schemas.microsoft.com/office/drawing/2014/main" val="2091412916"/>
                    </a:ext>
                  </a:extLst>
                </a:gridCol>
                <a:gridCol w="1700178">
                  <a:extLst>
                    <a:ext uri="{9D8B030D-6E8A-4147-A177-3AD203B41FA5}">
                      <a16:colId xmlns:a16="http://schemas.microsoft.com/office/drawing/2014/main" val="1876952709"/>
                    </a:ext>
                  </a:extLst>
                </a:gridCol>
              </a:tblGrid>
              <a:tr h="3909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89875"/>
                  </a:ext>
                </a:extLst>
              </a:tr>
              <a:tr h="8767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93986"/>
                  </a:ext>
                </a:extLst>
              </a:tr>
              <a:tr h="9588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12747"/>
                  </a:ext>
                </a:extLst>
              </a:tr>
              <a:tr h="9771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58011"/>
                  </a:ext>
                </a:extLst>
              </a:tr>
              <a:tr h="9631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02252"/>
                  </a:ext>
                </a:extLst>
              </a:tr>
              <a:tr h="8631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3" marR="36083" marT="36083" marB="36083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388611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378" y="95923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Janvier 2024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13B5C8-43D9-C54B-959A-CFCA6E03928A}"/>
              </a:ext>
            </a:extLst>
          </p:cNvPr>
          <p:cNvSpPr/>
          <p:nvPr/>
        </p:nvSpPr>
        <p:spPr>
          <a:xfrm>
            <a:off x="3616239" y="171011"/>
            <a:ext cx="1231500" cy="4285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TDF CAD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7465C-3BE8-704B-8409-CEBFB65850CC}"/>
              </a:ext>
            </a:extLst>
          </p:cNvPr>
          <p:cNvSpPr/>
          <p:nvPr/>
        </p:nvSpPr>
        <p:spPr>
          <a:xfrm>
            <a:off x="5120295" y="146472"/>
            <a:ext cx="1385750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– Présentiel</a:t>
            </a:r>
          </a:p>
          <a:p>
            <a:pPr algn="ctr"/>
            <a:r>
              <a:rPr lang="fr-FR" sz="1000" dirty="0"/>
              <a:t>+ repas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7D45F8-E2A5-5D4A-B284-93D9081A0318}"/>
              </a:ext>
            </a:extLst>
          </p:cNvPr>
          <p:cNvSpPr/>
          <p:nvPr/>
        </p:nvSpPr>
        <p:spPr>
          <a:xfrm>
            <a:off x="8621086" y="105356"/>
            <a:ext cx="1470376" cy="47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JUJITSU IDF /CVL CAD/SEN</a:t>
            </a:r>
          </a:p>
          <a:p>
            <a:pPr algn="ctr"/>
            <a:r>
              <a:rPr lang="fr-FR" sz="1000" dirty="0"/>
              <a:t>COMBAT &amp; DUO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4AF476-CD8F-1F43-9136-E142D4BC31B1}"/>
              </a:ext>
            </a:extLst>
          </p:cNvPr>
          <p:cNvSpPr/>
          <p:nvPr/>
        </p:nvSpPr>
        <p:spPr>
          <a:xfrm>
            <a:off x="6828377" y="147481"/>
            <a:ext cx="1470376" cy="47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IDF/CVL</a:t>
            </a:r>
          </a:p>
          <a:p>
            <a:pPr algn="ctr"/>
            <a:r>
              <a:rPr lang="fr-FR" sz="1000" dirty="0"/>
              <a:t> NE WAZA</a:t>
            </a:r>
          </a:p>
          <a:p>
            <a:pPr algn="ctr"/>
            <a:r>
              <a:rPr lang="fr-FR" sz="1000" dirty="0"/>
              <a:t>CAD/SEN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DA7B9C-5378-ED4D-8024-4A2C0052EDA3}"/>
              </a:ext>
            </a:extLst>
          </p:cNvPr>
          <p:cNvSpPr/>
          <p:nvPr/>
        </p:nvSpPr>
        <p:spPr>
          <a:xfrm>
            <a:off x="8695014" y="2417101"/>
            <a:ext cx="1655853" cy="2637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KAGAMI BIRAKI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4B5192F-C2A3-214C-B675-35EF3EFE297F}"/>
              </a:ext>
            </a:extLst>
          </p:cNvPr>
          <p:cNvSpPr/>
          <p:nvPr/>
        </p:nvSpPr>
        <p:spPr>
          <a:xfrm>
            <a:off x="883355" y="682179"/>
            <a:ext cx="256115" cy="314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6A18F10-8D87-8D45-A174-F7B01D0A9180}"/>
              </a:ext>
            </a:extLst>
          </p:cNvPr>
          <p:cNvSpPr/>
          <p:nvPr/>
        </p:nvSpPr>
        <p:spPr>
          <a:xfrm>
            <a:off x="359296" y="668614"/>
            <a:ext cx="256115" cy="3146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67D766-DBC9-710C-F291-15A69D12A406}"/>
              </a:ext>
            </a:extLst>
          </p:cNvPr>
          <p:cNvSpPr/>
          <p:nvPr/>
        </p:nvSpPr>
        <p:spPr>
          <a:xfrm>
            <a:off x="12330789" y="4225882"/>
            <a:ext cx="1507758" cy="4294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France JUJITSU</a:t>
            </a:r>
          </a:p>
          <a:p>
            <a:pPr algn="ctr"/>
            <a:r>
              <a:rPr lang="fr-FR" sz="1000" dirty="0"/>
              <a:t>Cadet/te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241DD6-AC14-C4CF-0463-68DD182AE370}"/>
              </a:ext>
            </a:extLst>
          </p:cNvPr>
          <p:cNvSpPr/>
          <p:nvPr/>
        </p:nvSpPr>
        <p:spPr>
          <a:xfrm>
            <a:off x="13324469" y="5015100"/>
            <a:ext cx="1507758" cy="2967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CHPT France JUJITSU</a:t>
            </a:r>
          </a:p>
          <a:p>
            <a:pPr algn="ctr"/>
            <a:r>
              <a:rPr lang="fr-FR" sz="1000" dirty="0"/>
              <a:t>Junior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A1E71-E90C-394F-ABA5-4DCF361F0ED1}"/>
              </a:ext>
            </a:extLst>
          </p:cNvPr>
          <p:cNvSpPr/>
          <p:nvPr/>
        </p:nvSpPr>
        <p:spPr>
          <a:xfrm>
            <a:off x="12286279" y="1939538"/>
            <a:ext cx="1457138" cy="29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STAGE JUGE KATA SPORTIF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97FE74-50AE-62B0-6527-205EF4E940D8}"/>
              </a:ext>
            </a:extLst>
          </p:cNvPr>
          <p:cNvSpPr/>
          <p:nvPr/>
        </p:nvSpPr>
        <p:spPr>
          <a:xfrm>
            <a:off x="8643178" y="3329728"/>
            <a:ext cx="1655852" cy="3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COUPE IDF</a:t>
            </a:r>
          </a:p>
          <a:p>
            <a:pPr algn="ctr"/>
            <a:r>
              <a:rPr lang="fr-FR" sz="1000" dirty="0"/>
              <a:t>KATA SPORTIF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CB1BD-5BF7-E183-FA7F-DCB42AD8D1F3}"/>
              </a:ext>
            </a:extLst>
          </p:cNvPr>
          <p:cNvSpPr/>
          <p:nvPr/>
        </p:nvSpPr>
        <p:spPr>
          <a:xfrm>
            <a:off x="8705182" y="4373260"/>
            <a:ext cx="1553207" cy="615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Super excellence </a:t>
            </a:r>
            <a:r>
              <a:rPr lang="fr-FR" sz="1000" dirty="0" err="1">
                <a:solidFill>
                  <a:schemeClr val="bg1"/>
                </a:solidFill>
              </a:rPr>
              <a:t>Cadet.te</a:t>
            </a:r>
            <a:r>
              <a:rPr lang="fr-FR" sz="1000" dirty="0">
                <a:solidFill>
                  <a:schemeClr val="bg1"/>
                </a:solidFill>
              </a:rPr>
              <a:t> Dijon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C6A9996-3238-FAC8-D218-AFBDD6E85D61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Texte 114">
            <a:extLst>
              <a:ext uri="{FF2B5EF4-FFF2-40B4-BE49-F238E27FC236}">
                <a16:creationId xmlns:a16="http://schemas.microsoft.com/office/drawing/2014/main" id="{44D4E554-7F24-4623-B4AB-0C2DF9D966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57445" y="3565985"/>
            <a:ext cx="1658697" cy="44768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100"/>
              </a:lnSpc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92 minimes + coupe jeune arbitre  CAD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villeneuve</a:t>
            </a:r>
            <a:endParaRPr lang="fr-FR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e 114">
            <a:extLst>
              <a:ext uri="{FF2B5EF4-FFF2-40B4-BE49-F238E27FC236}">
                <a16:creationId xmlns:a16="http://schemas.microsoft.com/office/drawing/2014/main" id="{E13DE0D6-4148-4EAA-8550-42C5EBCDE6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60987" y="2726534"/>
            <a:ext cx="1655852" cy="28187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92 juniors Villeneuve</a:t>
            </a:r>
          </a:p>
        </p:txBody>
      </p:sp>
      <p:sp>
        <p:nvSpPr>
          <p:cNvPr id="7" name="Texte 114">
            <a:extLst>
              <a:ext uri="{FF2B5EF4-FFF2-40B4-BE49-F238E27FC236}">
                <a16:creationId xmlns:a16="http://schemas.microsoft.com/office/drawing/2014/main" id="{82A1C851-C7D1-4F70-8378-B61C09AC6E0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60987" y="3719404"/>
            <a:ext cx="1689880" cy="3286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Cht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92 Cadets Villeneuve</a:t>
            </a:r>
          </a:p>
        </p:txBody>
      </p:sp>
      <p:sp>
        <p:nvSpPr>
          <p:cNvPr id="4" name="Texte 114">
            <a:extLst>
              <a:ext uri="{FF2B5EF4-FFF2-40B4-BE49-F238E27FC236}">
                <a16:creationId xmlns:a16="http://schemas.microsoft.com/office/drawing/2014/main" id="{2E7153AE-5F06-4A96-BB7D-E8EDFC3BEE6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90771" y="4626072"/>
            <a:ext cx="1655851" cy="3432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Benj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district sud coupe </a:t>
            </a:r>
          </a:p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CS Le Plessis</a:t>
            </a:r>
          </a:p>
          <a:p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e 114">
            <a:extLst>
              <a:ext uri="{FF2B5EF4-FFF2-40B4-BE49-F238E27FC236}">
                <a16:creationId xmlns:a16="http://schemas.microsoft.com/office/drawing/2014/main" id="{C0618DA0-8BB1-419A-A2F5-C9709ADA88A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57474" y="2588370"/>
            <a:ext cx="1689148" cy="4393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fr-FR" sz="10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Benj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district nord Villeneuve la Garenne</a:t>
            </a:r>
          </a:p>
          <a:p>
            <a:pPr algn="ctr" rtl="0">
              <a:defRPr sz="1000"/>
            </a:pPr>
            <a:endParaRPr lang="fr-FR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e 114">
            <a:extLst>
              <a:ext uri="{FF2B5EF4-FFF2-40B4-BE49-F238E27FC236}">
                <a16:creationId xmlns:a16="http://schemas.microsoft.com/office/drawing/2014/main" id="{32C3E48C-4E31-CB54-50B8-6AF70616DA4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638794" y="2235707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kata Fontenay 10h à 12h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B72FA-3879-7F87-C4BA-F645AB5F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4384" y="1703129"/>
            <a:ext cx="1749615" cy="4382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TEC Shiai 92 Le Plessis </a:t>
            </a:r>
          </a:p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1er 2eme DAN MASC</a:t>
            </a:r>
            <a:endParaRPr lang="fr-FR" sz="10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e 114">
            <a:extLst>
              <a:ext uri="{FF2B5EF4-FFF2-40B4-BE49-F238E27FC236}">
                <a16:creationId xmlns:a16="http://schemas.microsoft.com/office/drawing/2014/main" id="{48E9F9C6-945B-5AAB-85B1-85286F6AD3D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flipV="1">
            <a:off x="8897996" y="1311818"/>
            <a:ext cx="2211282" cy="47022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stage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juges kata UV1, UV2 13h00 </a:t>
            </a:r>
          </a:p>
          <a:p>
            <a:pPr marL="0" indent="0"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 Requis : UV4 Le Plessis 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689B15-298E-508F-AA08-13DEB414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801" y="1789611"/>
            <a:ext cx="1824947" cy="3420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PdG Kata UV1, UV2 =1,2 Dan</a:t>
            </a:r>
          </a:p>
          <a:p>
            <a:pPr marL="0" indent="0"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 Plessis Robinson</a:t>
            </a:r>
          </a:p>
        </p:txBody>
      </p:sp>
      <p:sp>
        <p:nvSpPr>
          <p:cNvPr id="14" name="Texte 114">
            <a:extLst>
              <a:ext uri="{FF2B5EF4-FFF2-40B4-BE49-F238E27FC236}">
                <a16:creationId xmlns:a16="http://schemas.microsoft.com/office/drawing/2014/main" id="{9312EA1F-3DD5-0612-785C-88D5B4E91B7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638793" y="4245618"/>
            <a:ext cx="1841735" cy="3060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Ju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jitsu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000" b="1" dirty="0" err="1">
                <a:solidFill>
                  <a:srgbClr val="000000"/>
                </a:solidFill>
                <a:latin typeface="Arial"/>
                <a:cs typeface="Arial"/>
              </a:rPr>
              <a:t>figthing</a:t>
            </a:r>
            <a:r>
              <a:rPr lang="fr-FR" sz="1000" b="1" dirty="0">
                <a:solidFill>
                  <a:srgbClr val="000000"/>
                </a:solidFill>
                <a:latin typeface="Arial"/>
                <a:cs typeface="Arial"/>
              </a:rPr>
              <a:t> system Courbevoie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9h30 à 12h</a:t>
            </a:r>
          </a:p>
        </p:txBody>
      </p:sp>
    </p:spTree>
    <p:extLst>
      <p:ext uri="{BB962C8B-B14F-4D97-AF65-F5344CB8AC3E}">
        <p14:creationId xmlns:p14="http://schemas.microsoft.com/office/powerpoint/2010/main" val="110695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0;p15">
            <a:extLst>
              <a:ext uri="{FF2B5EF4-FFF2-40B4-BE49-F238E27FC236}">
                <a16:creationId xmlns:a16="http://schemas.microsoft.com/office/drawing/2014/main" id="{0AEB43F4-DE6E-F747-90F6-0C4DF24487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29733"/>
              </p:ext>
            </p:extLst>
          </p:nvPr>
        </p:nvGraphicFramePr>
        <p:xfrm>
          <a:off x="174080" y="1007410"/>
          <a:ext cx="11843839" cy="5703643"/>
        </p:xfrm>
        <a:graphic>
          <a:graphicData uri="http://schemas.openxmlformats.org/drawingml/2006/table">
            <a:tbl>
              <a:tblPr/>
              <a:tblGrid>
                <a:gridCol w="1691977">
                  <a:extLst>
                    <a:ext uri="{9D8B030D-6E8A-4147-A177-3AD203B41FA5}">
                      <a16:colId xmlns:a16="http://schemas.microsoft.com/office/drawing/2014/main" val="2660795955"/>
                    </a:ext>
                  </a:extLst>
                </a:gridCol>
                <a:gridCol w="1691977">
                  <a:extLst>
                    <a:ext uri="{9D8B030D-6E8A-4147-A177-3AD203B41FA5}">
                      <a16:colId xmlns:a16="http://schemas.microsoft.com/office/drawing/2014/main" val="2199354270"/>
                    </a:ext>
                  </a:extLst>
                </a:gridCol>
                <a:gridCol w="1691977">
                  <a:extLst>
                    <a:ext uri="{9D8B030D-6E8A-4147-A177-3AD203B41FA5}">
                      <a16:colId xmlns:a16="http://schemas.microsoft.com/office/drawing/2014/main" val="4045261771"/>
                    </a:ext>
                  </a:extLst>
                </a:gridCol>
                <a:gridCol w="1691977">
                  <a:extLst>
                    <a:ext uri="{9D8B030D-6E8A-4147-A177-3AD203B41FA5}">
                      <a16:colId xmlns:a16="http://schemas.microsoft.com/office/drawing/2014/main" val="2540379939"/>
                    </a:ext>
                  </a:extLst>
                </a:gridCol>
                <a:gridCol w="1348572">
                  <a:extLst>
                    <a:ext uri="{9D8B030D-6E8A-4147-A177-3AD203B41FA5}">
                      <a16:colId xmlns:a16="http://schemas.microsoft.com/office/drawing/2014/main" val="3889740395"/>
                    </a:ext>
                  </a:extLst>
                </a:gridCol>
                <a:gridCol w="2035382">
                  <a:extLst>
                    <a:ext uri="{9D8B030D-6E8A-4147-A177-3AD203B41FA5}">
                      <a16:colId xmlns:a16="http://schemas.microsoft.com/office/drawing/2014/main" val="3857059734"/>
                    </a:ext>
                  </a:extLst>
                </a:gridCol>
                <a:gridCol w="1691977">
                  <a:extLst>
                    <a:ext uri="{9D8B030D-6E8A-4147-A177-3AD203B41FA5}">
                      <a16:colId xmlns:a16="http://schemas.microsoft.com/office/drawing/2014/main" val="1384713144"/>
                    </a:ext>
                  </a:extLst>
                </a:gridCol>
              </a:tblGrid>
              <a:tr h="46817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lun.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mar.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mer.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jeu.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ven.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sam.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4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</a:rPr>
                        <a:t>dim.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34610"/>
                  </a:ext>
                </a:extLst>
              </a:tr>
              <a:tr h="110079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60552"/>
                  </a:ext>
                </a:extLst>
              </a:tr>
              <a:tr h="10336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70558"/>
                  </a:ext>
                </a:extLst>
              </a:tr>
              <a:tr h="10336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01250"/>
                  </a:ext>
                </a:extLst>
              </a:tr>
              <a:tr h="10336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3737"/>
                  </a:ext>
                </a:extLst>
              </a:tr>
              <a:tr h="10336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4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4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82" marR="36082" marT="36082" marB="36082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0196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468" y="27056"/>
            <a:ext cx="9404723" cy="14005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Février 2024</a:t>
            </a: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10454185" y="0"/>
            <a:ext cx="655093" cy="116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0E49B8-9B65-6743-BA15-67280C147595}"/>
              </a:ext>
            </a:extLst>
          </p:cNvPr>
          <p:cNvSpPr/>
          <p:nvPr/>
        </p:nvSpPr>
        <p:spPr>
          <a:xfrm>
            <a:off x="8382001" y="2290482"/>
            <a:ext cx="3431263" cy="2574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TOURNOI DE PARIS 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0F41CF-C3B7-3F41-BBD2-2DB311D4511E}"/>
              </a:ext>
            </a:extLst>
          </p:cNvPr>
          <p:cNvSpPr/>
          <p:nvPr/>
        </p:nvSpPr>
        <p:spPr>
          <a:xfrm>
            <a:off x="12953474" y="1799179"/>
            <a:ext cx="1385750" cy="32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ETR - Présentiel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F2D04A5-BD3C-6F46-A750-2290C4F717A5}"/>
              </a:ext>
            </a:extLst>
          </p:cNvPr>
          <p:cNvSpPr/>
          <p:nvPr/>
        </p:nvSpPr>
        <p:spPr>
          <a:xfrm>
            <a:off x="143194" y="82299"/>
            <a:ext cx="256115" cy="314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B16C35-1A11-7448-8E83-B34356C5C794}"/>
              </a:ext>
            </a:extLst>
          </p:cNvPr>
          <p:cNvSpPr/>
          <p:nvPr/>
        </p:nvSpPr>
        <p:spPr>
          <a:xfrm>
            <a:off x="7998331" y="122006"/>
            <a:ext cx="256115" cy="3146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8B44D-2C5D-64F5-A8B0-172BACD6F89E}"/>
              </a:ext>
            </a:extLst>
          </p:cNvPr>
          <p:cNvSpPr/>
          <p:nvPr/>
        </p:nvSpPr>
        <p:spPr>
          <a:xfrm>
            <a:off x="256521" y="3867141"/>
            <a:ext cx="4953431" cy="4043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STAGES JEUNES Minimes + </a:t>
            </a:r>
            <a:r>
              <a:rPr lang="fr-FR" sz="1000" b="1" dirty="0" err="1">
                <a:solidFill>
                  <a:schemeClr val="bg1"/>
                </a:solidFill>
              </a:rPr>
              <a:t>Cadet.tes</a:t>
            </a:r>
            <a:r>
              <a:rPr lang="fr-FR" sz="10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16FF72-33DA-4374-801A-032EDF82E16A}"/>
              </a:ext>
            </a:extLst>
          </p:cNvPr>
          <p:cNvSpPr/>
          <p:nvPr/>
        </p:nvSpPr>
        <p:spPr>
          <a:xfrm>
            <a:off x="3923702" y="4271497"/>
            <a:ext cx="4690233" cy="4043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STAGES JEUNES CADETS / JUNIORS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A3D325-55FF-0723-4D9A-D06FF61DB009}"/>
              </a:ext>
            </a:extLst>
          </p:cNvPr>
          <p:cNvSpPr txBox="1"/>
          <p:nvPr/>
        </p:nvSpPr>
        <p:spPr>
          <a:xfrm>
            <a:off x="10309190" y="155547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Document de travail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98644C-0135-62B0-DAEB-15F11E2396CD}"/>
              </a:ext>
            </a:extLst>
          </p:cNvPr>
          <p:cNvSpPr/>
          <p:nvPr/>
        </p:nvSpPr>
        <p:spPr>
          <a:xfrm>
            <a:off x="10396938" y="3114959"/>
            <a:ext cx="1551927" cy="47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INDIV</a:t>
            </a:r>
          </a:p>
          <a:p>
            <a:pPr algn="ctr"/>
            <a:r>
              <a:rPr lang="fr-FR" sz="1000" dirty="0"/>
              <a:t>JUNIOR 1D </a:t>
            </a:r>
            <a:r>
              <a:rPr lang="fr-FR" sz="1000" dirty="0" err="1"/>
              <a:t>bondy</a:t>
            </a:r>
            <a:r>
              <a:rPr lang="fr-FR" sz="1000" dirty="0"/>
              <a:t>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62092-1C6E-5172-C077-364F42EF8A06}"/>
              </a:ext>
            </a:extLst>
          </p:cNvPr>
          <p:cNvSpPr/>
          <p:nvPr/>
        </p:nvSpPr>
        <p:spPr>
          <a:xfrm>
            <a:off x="8745167" y="3114202"/>
            <a:ext cx="1435504" cy="47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IDF INDIV MINIME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13CA5-608F-8EC4-A43D-17B255957528}"/>
              </a:ext>
            </a:extLst>
          </p:cNvPr>
          <p:cNvSpPr/>
          <p:nvPr/>
        </p:nvSpPr>
        <p:spPr>
          <a:xfrm>
            <a:off x="8794233" y="5379138"/>
            <a:ext cx="1477986" cy="274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France CAD JUJITSU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E9C13-840E-F835-58F6-9CC7F6C1AB64}"/>
              </a:ext>
            </a:extLst>
          </p:cNvPr>
          <p:cNvSpPr/>
          <p:nvPr/>
        </p:nvSpPr>
        <p:spPr>
          <a:xfrm>
            <a:off x="10379439" y="5358784"/>
            <a:ext cx="1477986" cy="3026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France JUN JUJITSU</a:t>
            </a:r>
          </a:p>
          <a:p>
            <a:pPr algn="ctr"/>
            <a:endParaRPr lang="fr-F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B50DB-F537-2479-B5E6-51A7589B08FC}"/>
              </a:ext>
            </a:extLst>
          </p:cNvPr>
          <p:cNvSpPr/>
          <p:nvPr/>
        </p:nvSpPr>
        <p:spPr>
          <a:xfrm>
            <a:off x="8765930" y="5037771"/>
            <a:ext cx="1534591" cy="3210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Excellence cadet/tes St Gratien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E9C7F-1003-203C-A139-35023CD31A1A}"/>
              </a:ext>
            </a:extLst>
          </p:cNvPr>
          <p:cNvSpPr/>
          <p:nvPr/>
        </p:nvSpPr>
        <p:spPr>
          <a:xfrm>
            <a:off x="10379439" y="4990302"/>
            <a:ext cx="1534591" cy="3210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Excellence seniors St Gratien</a:t>
            </a:r>
          </a:p>
        </p:txBody>
      </p:sp>
      <p:sp>
        <p:nvSpPr>
          <p:cNvPr id="10" name="Texte 114">
            <a:extLst>
              <a:ext uri="{FF2B5EF4-FFF2-40B4-BE49-F238E27FC236}">
                <a16:creationId xmlns:a16="http://schemas.microsoft.com/office/drawing/2014/main" id="{B3D77896-9DEC-44A6-97F5-5E2AF5485A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21041" y="1952976"/>
            <a:ext cx="1995132" cy="28222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kata Courbevoie 14h30 à 16h30</a:t>
            </a:r>
          </a:p>
        </p:txBody>
      </p:sp>
      <p:sp>
        <p:nvSpPr>
          <p:cNvPr id="11" name="Texte 114">
            <a:extLst>
              <a:ext uri="{FF2B5EF4-FFF2-40B4-BE49-F238E27FC236}">
                <a16:creationId xmlns:a16="http://schemas.microsoft.com/office/drawing/2014/main" id="{3980567F-E56E-400D-BD1B-265DB7C53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351806" y="1811203"/>
            <a:ext cx="1666114" cy="44593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cmpd="tri" algn="ctr">
            <a:solidFill>
              <a:srgbClr val="0033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Formation Ju jitsu Asnières 9h 12h</a:t>
            </a:r>
          </a:p>
        </p:txBody>
      </p:sp>
    </p:spTree>
    <p:extLst>
      <p:ext uri="{BB962C8B-B14F-4D97-AF65-F5344CB8AC3E}">
        <p14:creationId xmlns:p14="http://schemas.microsoft.com/office/powerpoint/2010/main" val="2453909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4839</Words>
  <Application>Microsoft Office PowerPoint</Application>
  <PresentationFormat>Grand écran</PresentationFormat>
  <Paragraphs>1567</Paragraphs>
  <Slides>56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Century Gothic</vt:lpstr>
      <vt:lpstr>Franklin Gothic Demi</vt:lpstr>
      <vt:lpstr>Helvetica Neue</vt:lpstr>
      <vt:lpstr>Helvetica Neue Light</vt:lpstr>
      <vt:lpstr>Times New Roman</vt:lpstr>
      <vt:lpstr>Wingdings 3</vt:lpstr>
      <vt:lpstr>Ion</vt:lpstr>
      <vt:lpstr>Présentation PowerPoint</vt:lpstr>
      <vt:lpstr>Présentation PowerPoint</vt:lpstr>
      <vt:lpstr>Août 2023</vt:lpstr>
      <vt:lpstr>Septembre 2023</vt:lpstr>
      <vt:lpstr>Octobre 2023</vt:lpstr>
      <vt:lpstr>Novembre 2023</vt:lpstr>
      <vt:lpstr>Décembre 2023</vt:lpstr>
      <vt:lpstr>Janvier 2024</vt:lpstr>
      <vt:lpstr>Février 2024</vt:lpstr>
      <vt:lpstr>Mars 2024</vt:lpstr>
      <vt:lpstr>Avril 2024</vt:lpstr>
      <vt:lpstr>Mai 2024</vt:lpstr>
      <vt:lpstr>Juin 2024</vt:lpstr>
      <vt:lpstr>Juillet 2024</vt:lpstr>
      <vt:lpstr>Août 2024</vt:lpstr>
      <vt:lpstr>Septembre 2024</vt:lpstr>
      <vt:lpstr>Octobre 2024</vt:lpstr>
      <vt:lpstr>Novembre 2024</vt:lpstr>
      <vt:lpstr>Décembre 2023</vt:lpstr>
      <vt:lpstr>QUOTAS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Double appartenance / HQ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Séminaire de la Ligue IDF de judo</dc:title>
  <dc:creator>Utilisateur</dc:creator>
  <cp:lastModifiedBy>frederic FEUILLET</cp:lastModifiedBy>
  <cp:revision>383</cp:revision>
  <cp:lastPrinted>2022-05-25T05:38:10Z</cp:lastPrinted>
  <dcterms:created xsi:type="dcterms:W3CDTF">2016-05-31T13:18:44Z</dcterms:created>
  <dcterms:modified xsi:type="dcterms:W3CDTF">2024-03-01T11:41:19Z</dcterms:modified>
</cp:coreProperties>
</file>